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0"/>
  </p:notesMasterIdLst>
  <p:sldIdLst>
    <p:sldId id="256" r:id="rId2"/>
    <p:sldId id="306" r:id="rId3"/>
    <p:sldId id="258" r:id="rId4"/>
    <p:sldId id="308" r:id="rId5"/>
    <p:sldId id="261" r:id="rId6"/>
    <p:sldId id="309" r:id="rId7"/>
    <p:sldId id="310" r:id="rId8"/>
    <p:sldId id="311" r:id="rId9"/>
    <p:sldId id="312" r:id="rId10"/>
    <p:sldId id="313" r:id="rId11"/>
    <p:sldId id="315" r:id="rId12"/>
    <p:sldId id="316" r:id="rId13"/>
    <p:sldId id="317" r:id="rId14"/>
    <p:sldId id="333" r:id="rId15"/>
    <p:sldId id="334" r:id="rId16"/>
    <p:sldId id="314" r:id="rId17"/>
    <p:sldId id="318" r:id="rId18"/>
    <p:sldId id="264" r:id="rId19"/>
    <p:sldId id="321" r:id="rId20"/>
    <p:sldId id="324" r:id="rId21"/>
    <p:sldId id="323" r:id="rId22"/>
    <p:sldId id="322" r:id="rId23"/>
    <p:sldId id="332" r:id="rId24"/>
    <p:sldId id="262" r:id="rId25"/>
    <p:sldId id="325" r:id="rId26"/>
    <p:sldId id="326" r:id="rId27"/>
    <p:sldId id="327" r:id="rId28"/>
    <p:sldId id="328" r:id="rId29"/>
  </p:sldIdLst>
  <p:sldSz cx="9144000" cy="5143500" type="screen16x9"/>
  <p:notesSz cx="6858000" cy="9144000"/>
  <p:embeddedFontLst>
    <p:embeddedFont>
      <p:font typeface="Anaheim" panose="020B0604020202020204" charset="0"/>
      <p:regular r:id="rId31"/>
      <p:bold r:id="rId32"/>
    </p:embeddedFont>
    <p:embeddedFont>
      <p:font typeface="Bebas Neue" panose="020B0606020202050201" pitchFamily="34" charset="0"/>
      <p:regular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Montserrat Black" panose="00000A00000000000000" pitchFamily="2" charset="0"/>
      <p:bold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6CA0"/>
    <a:srgbClr val="00339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59206A-FE91-4C3C-B50D-A3DF66CCEA4D}">
  <a:tblStyle styleId="{0159206A-FE91-4C3C-B50D-A3DF66CCEA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1" d="100"/>
          <a:sy n="81" d="100"/>
        </p:scale>
        <p:origin x="10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547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0523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607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>
          <a:extLst>
            <a:ext uri="{FF2B5EF4-FFF2-40B4-BE49-F238E27FC236}">
              <a16:creationId xmlns:a16="http://schemas.microsoft.com/office/drawing/2014/main" id="{9B6543FA-FCB2-87F5-0904-F85003548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>
            <a:extLst>
              <a:ext uri="{FF2B5EF4-FFF2-40B4-BE49-F238E27FC236}">
                <a16:creationId xmlns:a16="http://schemas.microsoft.com/office/drawing/2014/main" id="{7B16CAAA-4E22-AD8C-9AE6-B8C03BB012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>
            <a:extLst>
              <a:ext uri="{FF2B5EF4-FFF2-40B4-BE49-F238E27FC236}">
                <a16:creationId xmlns:a16="http://schemas.microsoft.com/office/drawing/2014/main" id="{C0BE8207-9748-2918-017B-844421CF6F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9049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>
          <a:extLst>
            <a:ext uri="{FF2B5EF4-FFF2-40B4-BE49-F238E27FC236}">
              <a16:creationId xmlns:a16="http://schemas.microsoft.com/office/drawing/2014/main" id="{C368F318-89BB-607D-B2C4-49B68478C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>
            <a:extLst>
              <a:ext uri="{FF2B5EF4-FFF2-40B4-BE49-F238E27FC236}">
                <a16:creationId xmlns:a16="http://schemas.microsoft.com/office/drawing/2014/main" id="{A4F79426-B007-5E16-D745-8F7AAF4B62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>
            <a:extLst>
              <a:ext uri="{FF2B5EF4-FFF2-40B4-BE49-F238E27FC236}">
                <a16:creationId xmlns:a16="http://schemas.microsoft.com/office/drawing/2014/main" id="{66867D69-8A30-8AE6-BF92-85F5768E2B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0195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3052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0431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080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22192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213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14d33840f0f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14d33840f0f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0938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51956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1734a882cf6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1734a882cf6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5" name="Google Shape;227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730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256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34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228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679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3" r:id="rId10"/>
    <p:sldLayoutId id="2147483665" r:id="rId11"/>
    <p:sldLayoutId id="2147483666" r:id="rId12"/>
    <p:sldLayoutId id="2147483668" r:id="rId13"/>
    <p:sldLayoutId id="2147483675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7" name="Google Shape;1247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8" name="Google Shape;1248;p35"/>
          <p:cNvSpPr txBox="1">
            <a:spLocks noGrp="1"/>
          </p:cNvSpPr>
          <p:nvPr>
            <p:ph type="ctrTitle"/>
          </p:nvPr>
        </p:nvSpPr>
        <p:spPr>
          <a:xfrm>
            <a:off x="549101" y="731685"/>
            <a:ext cx="8430775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 err="1">
                <a:latin typeface="Montserrat Black"/>
                <a:ea typeface="Montserrat Black"/>
                <a:cs typeface="Montserrat Black"/>
                <a:sym typeface="Montserrat Black"/>
              </a:rPr>
              <a:t>MultiModel</a:t>
            </a:r>
            <a:r>
              <a:rPr lang="fr-FR" sz="4800" dirty="0">
                <a:latin typeface="Montserrat Black"/>
                <a:ea typeface="Montserrat Black"/>
                <a:cs typeface="Montserrat Black"/>
                <a:sym typeface="Montserrat Black"/>
              </a:rPr>
              <a:t> ARTIFICIAL INTELLIGENCE </a:t>
            </a:r>
            <a:r>
              <a:rPr lang="fr-FR" sz="48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latin typeface="Montserrat"/>
                <a:ea typeface="Montserrat"/>
                <a:cs typeface="Montserrat"/>
                <a:sym typeface="Montserrat"/>
              </a:rPr>
              <a:t>English Class</a:t>
            </a:r>
          </a:p>
        </p:txBody>
      </p:sp>
      <p:sp>
        <p:nvSpPr>
          <p:cNvPr id="4" name="Google Shape;1249;p35">
            <a:extLst>
              <a:ext uri="{FF2B5EF4-FFF2-40B4-BE49-F238E27FC236}">
                <a16:creationId xmlns:a16="http://schemas.microsoft.com/office/drawing/2014/main" id="{D955E71C-82E1-6BFE-97FC-E168B97623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9101" y="3260660"/>
            <a:ext cx="4528800" cy="696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6995D9"/>
                </a:solidFill>
              </a:rPr>
              <a:t>Presented By:</a:t>
            </a:r>
            <a:endParaRPr lang="en" sz="1400" b="1" dirty="0">
              <a:solidFill>
                <a:schemeClr val="accent6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" sz="1400" b="1" dirty="0">
                <a:solidFill>
                  <a:schemeClr val="accent6"/>
                </a:solidFill>
              </a:rPr>
              <a:t>Abdelkarim DOUADJIA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" sz="1400" b="1" dirty="0">
                <a:solidFill>
                  <a:schemeClr val="accent6"/>
                </a:solidFill>
              </a:rPr>
              <a:t>Eness SEBBAR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400" b="1" dirty="0">
              <a:solidFill>
                <a:schemeClr val="accent6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BDCCD-D1FE-035B-F832-E5DD80E69143}"/>
              </a:ext>
            </a:extLst>
          </p:cNvPr>
          <p:cNvSpPr txBox="1"/>
          <p:nvPr/>
        </p:nvSpPr>
        <p:spPr>
          <a:xfrm>
            <a:off x="549101" y="4136373"/>
            <a:ext cx="4160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" b="1" dirty="0">
                <a:solidFill>
                  <a:srgbClr val="6995D9"/>
                </a:solidFill>
              </a:rPr>
              <a:t>Level of eduction :</a:t>
            </a:r>
            <a:r>
              <a:rPr lang="en" b="1" dirty="0">
                <a:solidFill>
                  <a:schemeClr val="accent6"/>
                </a:solidFill>
              </a:rPr>
              <a:t> Master 1 Computer Science</a:t>
            </a:r>
            <a:endParaRPr lang="en" b="1" dirty="0">
              <a:solidFill>
                <a:srgbClr val="6995D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16550" y="26239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Key Components of Multimodal AI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412003" y="1019764"/>
            <a:ext cx="8098146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1.  </a:t>
            </a:r>
            <a:r>
              <a:rPr lang="en-US" sz="1500" b="1" dirty="0"/>
              <a:t>Data Fusion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Bringing together inputs from various sources to make sense of the full picture.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Example: Combining camera views and audio feeds in video conferencing tools.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2.  </a:t>
            </a:r>
            <a:r>
              <a:rPr lang="en-US" sz="1500" b="1" dirty="0"/>
              <a:t>Feature Representation</a:t>
            </a:r>
            <a:r>
              <a:rPr lang="en-US" sz="1500" dirty="0"/>
              <a:t>:</a:t>
            </a:r>
          </a:p>
          <a:p>
            <a:pPr marL="139700" indent="0">
              <a:buNone/>
            </a:pPr>
            <a:r>
              <a:rPr lang="en-US" sz="1500" dirty="0"/>
              <a:t>      Turning different types of data into machine-readable formats. For instance: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Images are processed by Convolutional Neural Networks (CNNs).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Text is encoded by Recurrent Neural Networks (RNNs) or Transformers.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3.   </a:t>
            </a:r>
            <a:r>
              <a:rPr lang="en-US" sz="1500" b="1" dirty="0"/>
              <a:t>Learning Architectures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Models that process and align data from multiple modalities. Examples include attention-based networks and hybrid architectures.</a:t>
            </a:r>
            <a:endParaRPr lang="en-US" sz="1500" dirty="0">
              <a:solidFill>
                <a:srgbClr val="456CA0"/>
              </a:solidFill>
            </a:endParaRP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4.   </a:t>
            </a:r>
            <a:r>
              <a:rPr lang="en-US" sz="1500" b="1" dirty="0"/>
              <a:t>Cross-Modality Interaction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Aligning and connecting inputs, such as matching lip movement in videos to spoken words.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581461" y="4212771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264765" y="442031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8258321" y="-370949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0508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19999" y="2796585"/>
            <a:ext cx="6141284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4000" b="1" dirty="0"/>
              <a:t>Applications of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4014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" name="Google Shape;1638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48"/>
          <p:cNvSpPr txBox="1">
            <a:spLocks noGrp="1"/>
          </p:cNvSpPr>
          <p:nvPr>
            <p:ph type="title"/>
          </p:nvPr>
        </p:nvSpPr>
        <p:spPr>
          <a:xfrm>
            <a:off x="212819" y="111312"/>
            <a:ext cx="6798386" cy="676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b="1" dirty="0"/>
              <a:t>Applications of Multimodal AI</a:t>
            </a:r>
            <a:endParaRPr lang="fr-FR" sz="1400" b="1" dirty="0"/>
          </a:p>
        </p:txBody>
      </p:sp>
      <p:sp>
        <p:nvSpPr>
          <p:cNvPr id="1640" name="Google Shape;1640;p48"/>
          <p:cNvSpPr txBox="1">
            <a:spLocks noGrp="1"/>
          </p:cNvSpPr>
          <p:nvPr>
            <p:ph type="subTitle" idx="1"/>
          </p:nvPr>
        </p:nvSpPr>
        <p:spPr>
          <a:xfrm>
            <a:off x="93069" y="1101668"/>
            <a:ext cx="4319178" cy="3162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/>
            <a:r>
              <a:rPr lang="en-US" b="1" dirty="0">
                <a:solidFill>
                  <a:srgbClr val="456CA0"/>
                </a:solidFill>
              </a:rPr>
              <a:t>1.    </a:t>
            </a:r>
            <a:r>
              <a:rPr lang="fr-FR" b="1" dirty="0"/>
              <a:t>Healthcare</a:t>
            </a:r>
            <a:r>
              <a:rPr lang="fr-FR" dirty="0"/>
              <a:t>: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Using CT scans, patient records, and lab results for diagnosing diseases more accurately.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 systems that can combine these sources are helping detect conditions like cancer earlier.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 marL="482600" indent="-342900">
              <a:buFont typeface="Montserrat"/>
              <a:buAutoNum type="arabicPeriod" startAt="2"/>
            </a:pPr>
            <a:r>
              <a:rPr lang="fr-FR" b="1" dirty="0" err="1"/>
              <a:t>Accessibility</a:t>
            </a:r>
            <a:r>
              <a:rPr lang="fr-FR" dirty="0"/>
              <a:t>:</a:t>
            </a:r>
            <a:endParaRPr lang="en-US" b="1" dirty="0"/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dirty="0"/>
              <a:t>Translating spoken words into sign language using video and audio.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dirty="0"/>
              <a:t>Assisting visually impaired users by describing images or surroundings.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/>
            <a:endParaRPr lang="fr-FR" dirty="0"/>
          </a:p>
          <a:p>
            <a:pPr marL="139700" indent="0"/>
            <a:endParaRPr lang="en-US" b="1" dirty="0"/>
          </a:p>
          <a:p>
            <a:pPr marL="482600" indent="-342900">
              <a:buAutoNum type="arabicPeriod" startAt="2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pPr marL="139700" indent="0"/>
            <a:endParaRPr lang="en-US" dirty="0"/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b="1" dirty="0"/>
          </a:p>
          <a:p>
            <a:pPr marL="596900" lvl="1" indent="0"/>
            <a:r>
              <a:rPr lang="en-US" b="1" dirty="0"/>
              <a:t>		</a:t>
            </a:r>
            <a:endParaRPr lang="en-US" dirty="0"/>
          </a:p>
        </p:txBody>
      </p:sp>
      <p:pic>
        <p:nvPicPr>
          <p:cNvPr id="1641" name="Google Shape;1641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6120" b="24646"/>
          <a:stretch/>
        </p:blipFill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</p:spPr>
      </p:pic>
      <p:grpSp>
        <p:nvGrpSpPr>
          <p:cNvPr id="1645" name="Google Shape;1645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1" name="Google Shape;1651;p4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4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" name="Google Shape;1638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48"/>
          <p:cNvSpPr txBox="1">
            <a:spLocks noGrp="1"/>
          </p:cNvSpPr>
          <p:nvPr>
            <p:ph type="title"/>
          </p:nvPr>
        </p:nvSpPr>
        <p:spPr>
          <a:xfrm>
            <a:off x="212819" y="111312"/>
            <a:ext cx="6798386" cy="676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b="1" dirty="0"/>
              <a:t>Applications of Multimodal AI</a:t>
            </a:r>
          </a:p>
        </p:txBody>
      </p:sp>
      <p:sp>
        <p:nvSpPr>
          <p:cNvPr id="1640" name="Google Shape;1640;p48"/>
          <p:cNvSpPr txBox="1">
            <a:spLocks noGrp="1"/>
          </p:cNvSpPr>
          <p:nvPr>
            <p:ph type="subTitle" idx="1"/>
          </p:nvPr>
        </p:nvSpPr>
        <p:spPr>
          <a:xfrm>
            <a:off x="93069" y="1062275"/>
            <a:ext cx="4319178" cy="39358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>
              <a:buAutoNum type="arabicPeriod" startAt="3"/>
            </a:pPr>
            <a:r>
              <a:rPr lang="fr-FR" b="1" dirty="0"/>
              <a:t>Entertainment</a:t>
            </a:r>
            <a:r>
              <a:rPr lang="fr-FR" dirty="0"/>
              <a:t>: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dirty="0"/>
              <a:t>Generating lip-synced animations for gaming and virtual reality.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dirty="0"/>
              <a:t>Combining soundtracks and visuals for improved storytelling.</a:t>
            </a:r>
          </a:p>
          <a:p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4.    </a:t>
            </a:r>
            <a:r>
              <a:rPr lang="fr-FR" b="1" dirty="0" err="1"/>
              <a:t>Autonomous</a:t>
            </a:r>
            <a:r>
              <a:rPr lang="fr-FR" b="1" dirty="0"/>
              <a:t> </a:t>
            </a:r>
            <a:r>
              <a:rPr lang="fr-FR" b="1" dirty="0" err="1"/>
              <a:t>Vehicles</a:t>
            </a:r>
            <a:r>
              <a:rPr lang="fr-F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Fusing GPS, LIDAR, and camera data to navigate safely.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5.    </a:t>
            </a:r>
            <a:r>
              <a:rPr lang="fr-FR" b="1" dirty="0" err="1"/>
              <a:t>Artificial</a:t>
            </a:r>
            <a:r>
              <a:rPr lang="fr-FR" b="1" dirty="0"/>
              <a:t> Evolution (</a:t>
            </a:r>
            <a:r>
              <a:rPr lang="fr-FR" b="1" dirty="0" err="1"/>
              <a:t>Husbands</a:t>
            </a:r>
            <a:r>
              <a:rPr lang="fr-FR" b="1" dirty="0"/>
              <a:t> et al., 1997):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Virtual assistants that understand gestures alongside spoken commands.</a:t>
            </a:r>
          </a:p>
          <a:p>
            <a:pPr marL="139700" indent="0"/>
            <a:endParaRPr lang="en-US" b="1" dirty="0"/>
          </a:p>
          <a:p>
            <a:pPr marL="482600" indent="-342900">
              <a:buAutoNum type="arabicPeriod" startAt="2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pPr marL="139700" indent="0"/>
            <a:endParaRPr lang="en-US" dirty="0"/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b="1" dirty="0"/>
          </a:p>
          <a:p>
            <a:pPr marL="596900" lvl="1" indent="0"/>
            <a:r>
              <a:rPr lang="en-US" b="1" dirty="0"/>
              <a:t>		</a:t>
            </a:r>
            <a:endParaRPr lang="en-US" dirty="0"/>
          </a:p>
        </p:txBody>
      </p:sp>
      <p:pic>
        <p:nvPicPr>
          <p:cNvPr id="1641" name="Google Shape;1641;p48"/>
          <p:cNvPicPr preferRelativeResize="0">
            <a:picLocks noGrp="1"/>
          </p:cNvPicPr>
          <p:nvPr>
            <p:ph type="pic" idx="2"/>
          </p:nvPr>
        </p:nvPicPr>
        <p:blipFill>
          <a:blip r:embed="rId4"/>
          <a:srcRect t="12276" b="12276"/>
          <a:stretch/>
        </p:blipFill>
        <p:spPr>
          <a:xfrm>
            <a:off x="4863301" y="739725"/>
            <a:ext cx="3627900" cy="3749040"/>
          </a:xfrm>
          <a:prstGeom prst="roundRect">
            <a:avLst>
              <a:gd name="adj" fmla="val 16667"/>
            </a:avLst>
          </a:prstGeom>
        </p:spPr>
      </p:pic>
      <p:grpSp>
        <p:nvGrpSpPr>
          <p:cNvPr id="1645" name="Google Shape;1645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1" name="Google Shape;1651;p4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4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2266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>
          <a:extLst>
            <a:ext uri="{FF2B5EF4-FFF2-40B4-BE49-F238E27FC236}">
              <a16:creationId xmlns:a16="http://schemas.microsoft.com/office/drawing/2014/main" id="{73471949-4917-A261-6728-9C57DA54B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>
            <a:extLst>
              <a:ext uri="{FF2B5EF4-FFF2-40B4-BE49-F238E27FC236}">
                <a16:creationId xmlns:a16="http://schemas.microsoft.com/office/drawing/2014/main" id="{4C4985A2-62BA-5291-F142-B0E1C823BDC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5" name="Google Shape;1385;p40">
            <a:extLst>
              <a:ext uri="{FF2B5EF4-FFF2-40B4-BE49-F238E27FC236}">
                <a16:creationId xmlns:a16="http://schemas.microsoft.com/office/drawing/2014/main" id="{F0DA8423-A90D-E8FE-28D5-125645CD172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>
            <a:extLst>
              <a:ext uri="{FF2B5EF4-FFF2-40B4-BE49-F238E27FC236}">
                <a16:creationId xmlns:a16="http://schemas.microsoft.com/office/drawing/2014/main" id="{92D1F3DE-E2B7-DA0A-D088-3C11EEB4348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>
            <a:extLst>
              <a:ext uri="{FF2B5EF4-FFF2-40B4-BE49-F238E27FC236}">
                <a16:creationId xmlns:a16="http://schemas.microsoft.com/office/drawing/2014/main" id="{329296FD-90DE-C7F7-C056-DFD0F90CD02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C4FC90AB-28FA-8A23-BC50-27C74A27BF4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>
            <a:extLst>
              <a:ext uri="{FF2B5EF4-FFF2-40B4-BE49-F238E27FC236}">
                <a16:creationId xmlns:a16="http://schemas.microsoft.com/office/drawing/2014/main" id="{00D13A47-D335-A3F9-964C-9BD3FCB687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2796585"/>
            <a:ext cx="6141284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4000" b="1" dirty="0" err="1"/>
              <a:t>Popular</a:t>
            </a:r>
            <a:r>
              <a:rPr lang="fr-FR" sz="4000" b="1" dirty="0"/>
              <a:t> Multimodal </a:t>
            </a:r>
            <a:r>
              <a:rPr lang="fr-FR" sz="4000" b="1" dirty="0" err="1"/>
              <a:t>Models</a:t>
            </a:r>
            <a:endParaRPr lang="fr-FR" sz="4000" b="1" dirty="0"/>
          </a:p>
        </p:txBody>
      </p:sp>
      <p:grpSp>
        <p:nvGrpSpPr>
          <p:cNvPr id="1390" name="Google Shape;1390;p40">
            <a:extLst>
              <a:ext uri="{FF2B5EF4-FFF2-40B4-BE49-F238E27FC236}">
                <a16:creationId xmlns:a16="http://schemas.microsoft.com/office/drawing/2014/main" id="{459877F2-4149-653F-0DFC-F8891BC21A92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>
              <a:extLst>
                <a:ext uri="{FF2B5EF4-FFF2-40B4-BE49-F238E27FC236}">
                  <a16:creationId xmlns:a16="http://schemas.microsoft.com/office/drawing/2014/main" id="{CD457511-19F5-D6C7-89C6-FE919441D44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>
              <a:extLst>
                <a:ext uri="{FF2B5EF4-FFF2-40B4-BE49-F238E27FC236}">
                  <a16:creationId xmlns:a16="http://schemas.microsoft.com/office/drawing/2014/main" id="{AC415851-77BE-A52A-A3FA-0BA2C52376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C979254D-D8B5-326A-5A19-DA9913569E75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46198757-F55E-9421-7237-1C41283F7A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DC2444A4-0208-C69C-A185-4F70065BB25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21F96A56-6CC4-CB0C-BABC-3395EC91D97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50DC3ED4-DEB5-5FE5-9779-A9C063960EF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120B22C1-1146-67CE-5202-CCF0D9017F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>
            <a:extLst>
              <a:ext uri="{FF2B5EF4-FFF2-40B4-BE49-F238E27FC236}">
                <a16:creationId xmlns:a16="http://schemas.microsoft.com/office/drawing/2014/main" id="{0EF82D94-73F6-1553-F62A-0058630675B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907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>
          <a:extLst>
            <a:ext uri="{FF2B5EF4-FFF2-40B4-BE49-F238E27FC236}">
              <a16:creationId xmlns:a16="http://schemas.microsoft.com/office/drawing/2014/main" id="{DEA6EC7C-A4C2-F6F9-7DEC-1DE29BBE5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>
            <a:extLst>
              <a:ext uri="{FF2B5EF4-FFF2-40B4-BE49-F238E27FC236}">
                <a16:creationId xmlns:a16="http://schemas.microsoft.com/office/drawing/2014/main" id="{5E8F1C67-5B67-C36E-39EB-976DEB62CC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err="1"/>
              <a:t>Popular</a:t>
            </a:r>
            <a:r>
              <a:rPr lang="fr-FR" b="1" dirty="0"/>
              <a:t> Multimodal </a:t>
            </a:r>
            <a:r>
              <a:rPr lang="fr-FR" b="1" dirty="0" err="1"/>
              <a:t>Models</a:t>
            </a:r>
            <a:endParaRPr lang="fr-FR" b="1" dirty="0"/>
          </a:p>
        </p:txBody>
      </p:sp>
      <p:sp>
        <p:nvSpPr>
          <p:cNvPr id="1870" name="Google Shape;1870;p53">
            <a:extLst>
              <a:ext uri="{FF2B5EF4-FFF2-40B4-BE49-F238E27FC236}">
                <a16:creationId xmlns:a16="http://schemas.microsoft.com/office/drawing/2014/main" id="{479ECF60-9C5D-2285-7F99-A8BBF4F0502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739" y="1228900"/>
            <a:ext cx="7140676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275" dirty="0"/>
              <a:t>These are some </a:t>
            </a:r>
            <a:r>
              <a:rPr lang="en-US" sz="1275" b="1" dirty="0"/>
              <a:t>well-known multimodal AIs</a:t>
            </a:r>
            <a:r>
              <a:rPr lang="en-US" sz="1275" dirty="0"/>
              <a:t> (they can work with </a:t>
            </a:r>
            <a:r>
              <a:rPr lang="en-US" sz="1275" b="1" dirty="0"/>
              <a:t>text + images</a:t>
            </a:r>
            <a:r>
              <a:rPr lang="en-US" sz="1275" dirty="0"/>
              <a:t> and sometimes </a:t>
            </a:r>
            <a:r>
              <a:rPr lang="en-US" sz="1275" b="1" dirty="0"/>
              <a:t>audio/video</a:t>
            </a:r>
            <a:r>
              <a:rPr lang="en-US" sz="1275" dirty="0"/>
              <a:t>):</a:t>
            </a:r>
          </a:p>
          <a:p>
            <a:r>
              <a:rPr lang="en-US" sz="1275" b="1" dirty="0"/>
              <a:t>OpenAI (GPT‑5.2)</a:t>
            </a:r>
            <a:r>
              <a:rPr lang="en-US" sz="1275" dirty="0"/>
              <a:t>: a strong general model used for writing, reasoning, coding, and can work with more than one input type (multimodal).</a:t>
            </a:r>
          </a:p>
          <a:p>
            <a:r>
              <a:rPr lang="fr-FR" sz="1275" b="1" dirty="0"/>
              <a:t>Google (Gemini 3.1 Pro)</a:t>
            </a:r>
            <a:r>
              <a:rPr lang="fr-FR" sz="1275" dirty="0"/>
              <a:t>: </a:t>
            </a:r>
            <a:r>
              <a:rPr lang="fr-FR" sz="1275" dirty="0" err="1"/>
              <a:t>designed</a:t>
            </a:r>
            <a:r>
              <a:rPr lang="fr-FR" sz="1275" dirty="0"/>
              <a:t> for </a:t>
            </a:r>
            <a:r>
              <a:rPr lang="fr-FR" sz="1275" dirty="0" err="1"/>
              <a:t>advanced</a:t>
            </a:r>
            <a:r>
              <a:rPr lang="fr-FR" sz="1275" dirty="0"/>
              <a:t> multimodal </a:t>
            </a:r>
            <a:r>
              <a:rPr lang="fr-FR" sz="1275" dirty="0" err="1"/>
              <a:t>understanding</a:t>
            </a:r>
            <a:r>
              <a:rPr lang="fr-FR" sz="1275" dirty="0"/>
              <a:t> — </a:t>
            </a:r>
            <a:r>
              <a:rPr lang="fr-FR" sz="1275" dirty="0" err="1"/>
              <a:t>it</a:t>
            </a:r>
            <a:r>
              <a:rPr lang="fr-FR" sz="1275" dirty="0"/>
              <a:t> can </a:t>
            </a:r>
            <a:r>
              <a:rPr lang="fr-FR" sz="1275" dirty="0" err="1"/>
              <a:t>handle</a:t>
            </a:r>
            <a:r>
              <a:rPr lang="fr-FR" sz="1275" dirty="0"/>
              <a:t> </a:t>
            </a:r>
            <a:r>
              <a:rPr lang="fr-FR" sz="1275" dirty="0" err="1"/>
              <a:t>text</a:t>
            </a:r>
            <a:r>
              <a:rPr lang="fr-FR" sz="1275" dirty="0"/>
              <a:t>, images, </a:t>
            </a:r>
            <a:r>
              <a:rPr lang="fr-FR" sz="1275" dirty="0" err="1"/>
              <a:t>video</a:t>
            </a:r>
            <a:r>
              <a:rPr lang="fr-FR" sz="1275" dirty="0"/>
              <a:t>, audio, and </a:t>
            </a:r>
            <a:r>
              <a:rPr lang="fr-FR" sz="1275" dirty="0" err="1"/>
              <a:t>even</a:t>
            </a:r>
            <a:r>
              <a:rPr lang="fr-FR" sz="1275" dirty="0"/>
              <a:t> code.</a:t>
            </a:r>
          </a:p>
          <a:p>
            <a:r>
              <a:rPr lang="fr-FR" sz="1275" b="1" dirty="0" err="1"/>
              <a:t>Anthropic</a:t>
            </a:r>
            <a:r>
              <a:rPr lang="fr-FR" sz="1275" b="1" dirty="0"/>
              <a:t> (Claude — Opus/Sonnet 4.6)</a:t>
            </a:r>
            <a:r>
              <a:rPr lang="fr-FR" sz="1275" dirty="0"/>
              <a:t>: </a:t>
            </a:r>
            <a:r>
              <a:rPr lang="fr-FR" sz="1275" dirty="0" err="1"/>
              <a:t>popular</a:t>
            </a:r>
            <a:r>
              <a:rPr lang="fr-FR" sz="1275" dirty="0"/>
              <a:t> for </a:t>
            </a:r>
            <a:r>
              <a:rPr lang="fr-FR" sz="1275" dirty="0" err="1"/>
              <a:t>reading</a:t>
            </a:r>
            <a:r>
              <a:rPr lang="fr-FR" sz="1275" dirty="0"/>
              <a:t> and </a:t>
            </a:r>
            <a:r>
              <a:rPr lang="fr-FR" sz="1275" dirty="0" err="1"/>
              <a:t>reasoning</a:t>
            </a:r>
            <a:r>
              <a:rPr lang="fr-FR" sz="1275" dirty="0"/>
              <a:t> over documents and images (vision input).</a:t>
            </a:r>
          </a:p>
          <a:p>
            <a:endParaRPr lang="fr-FR" sz="1275" dirty="0"/>
          </a:p>
          <a:p>
            <a:pPr marL="139700" indent="0">
              <a:buNone/>
            </a:pPr>
            <a:r>
              <a:rPr lang="en-US" sz="1275" dirty="0"/>
              <a:t>If you want </a:t>
            </a:r>
            <a:r>
              <a:rPr lang="en-US" sz="1275" b="1" dirty="0"/>
              <a:t>open / research-friendly</a:t>
            </a:r>
            <a:r>
              <a:rPr lang="en-US" sz="1275" dirty="0"/>
              <a:t> options (often used in projects):</a:t>
            </a:r>
          </a:p>
          <a:p>
            <a:r>
              <a:rPr lang="en-US" sz="1275" b="1" dirty="0"/>
              <a:t>Meta (Llama 3.2 Vision)</a:t>
            </a:r>
            <a:r>
              <a:rPr lang="en-US" sz="1275" dirty="0"/>
              <a:t>: a vision‑language model you can run and adapt more easily than closed models.</a:t>
            </a:r>
          </a:p>
          <a:p>
            <a:r>
              <a:rPr lang="en-US" sz="1275" b="1" dirty="0"/>
              <a:t>Mistral (</a:t>
            </a:r>
            <a:r>
              <a:rPr lang="en-US" sz="1275" b="1" dirty="0" err="1"/>
              <a:t>Pixtral</a:t>
            </a:r>
            <a:r>
              <a:rPr lang="en-US" sz="1275" b="1" dirty="0"/>
              <a:t> Large)</a:t>
            </a:r>
            <a:r>
              <a:rPr lang="en-US" sz="1275" dirty="0"/>
              <a:t>: a multimodal vision‑language model with a long context window.</a:t>
            </a:r>
          </a:p>
          <a:p>
            <a:r>
              <a:rPr lang="en-US" sz="1275" b="1" dirty="0"/>
              <a:t>Qwen (Qwen2‑VL)</a:t>
            </a:r>
            <a:r>
              <a:rPr lang="en-US" sz="1275" dirty="0"/>
              <a:t>: a vision‑language model for image/video understanding.</a:t>
            </a:r>
          </a:p>
          <a:p>
            <a:endParaRPr lang="en-US" sz="1275" dirty="0"/>
          </a:p>
          <a:p>
            <a:pPr marL="139700" indent="0">
              <a:buNone/>
            </a:pPr>
            <a:r>
              <a:rPr lang="en-US" sz="1275" dirty="0"/>
              <a:t>A very common “helper” used inside multimodal systems:</a:t>
            </a:r>
          </a:p>
          <a:p>
            <a:r>
              <a:rPr lang="en-US" sz="1275" b="1" dirty="0"/>
              <a:t>CLIP / </a:t>
            </a:r>
            <a:r>
              <a:rPr lang="en-US" sz="1275" b="1" dirty="0" err="1"/>
              <a:t>OpenCLIP</a:t>
            </a:r>
            <a:r>
              <a:rPr lang="en-US" sz="1275" dirty="0"/>
              <a:t>: matches images with text (useful for search and retrieval).</a:t>
            </a:r>
          </a:p>
          <a:p>
            <a:pPr marL="139700" indent="0">
              <a:buNone/>
            </a:pPr>
            <a:endParaRPr lang="fr-FR" sz="1275" dirty="0"/>
          </a:p>
        </p:txBody>
      </p:sp>
      <p:grpSp>
        <p:nvGrpSpPr>
          <p:cNvPr id="1871" name="Google Shape;1871;p53">
            <a:extLst>
              <a:ext uri="{FF2B5EF4-FFF2-40B4-BE49-F238E27FC236}">
                <a16:creationId xmlns:a16="http://schemas.microsoft.com/office/drawing/2014/main" id="{317EF77A-6148-6E4C-9DD7-4C541F09FE65}"/>
              </a:ext>
            </a:extLst>
          </p:cNvPr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>
              <a:extLst>
                <a:ext uri="{FF2B5EF4-FFF2-40B4-BE49-F238E27FC236}">
                  <a16:creationId xmlns:a16="http://schemas.microsoft.com/office/drawing/2014/main" id="{F37A3DDC-F228-22A6-2998-A84628F60CD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>
              <a:extLst>
                <a:ext uri="{FF2B5EF4-FFF2-40B4-BE49-F238E27FC236}">
                  <a16:creationId xmlns:a16="http://schemas.microsoft.com/office/drawing/2014/main" id="{9FEAAC3C-FF1B-BC25-1ADC-AAFBC71647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>
            <a:extLst>
              <a:ext uri="{FF2B5EF4-FFF2-40B4-BE49-F238E27FC236}">
                <a16:creationId xmlns:a16="http://schemas.microsoft.com/office/drawing/2014/main" id="{5AF18DDE-AD6A-6B42-01EE-584D07BF68E5}"/>
              </a:ext>
            </a:extLst>
          </p:cNvPr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>
              <a:extLst>
                <a:ext uri="{FF2B5EF4-FFF2-40B4-BE49-F238E27FC236}">
                  <a16:creationId xmlns:a16="http://schemas.microsoft.com/office/drawing/2014/main" id="{A90E9FDD-F354-C485-B89A-628BBF127A8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>
              <a:extLst>
                <a:ext uri="{FF2B5EF4-FFF2-40B4-BE49-F238E27FC236}">
                  <a16:creationId xmlns:a16="http://schemas.microsoft.com/office/drawing/2014/main" id="{0B30CC73-0D28-FD88-0FD9-EEFCCB3D849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>
            <a:extLst>
              <a:ext uri="{FF2B5EF4-FFF2-40B4-BE49-F238E27FC236}">
                <a16:creationId xmlns:a16="http://schemas.microsoft.com/office/drawing/2014/main" id="{EE98F2FE-11A5-E413-A25B-DC9E94CAB38B}"/>
              </a:ext>
            </a:extLst>
          </p:cNvPr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>
              <a:extLst>
                <a:ext uri="{FF2B5EF4-FFF2-40B4-BE49-F238E27FC236}">
                  <a16:creationId xmlns:a16="http://schemas.microsoft.com/office/drawing/2014/main" id="{E6DB17FA-4039-EC5B-41B8-84547EE838F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>
              <a:extLst>
                <a:ext uri="{FF2B5EF4-FFF2-40B4-BE49-F238E27FC236}">
                  <a16:creationId xmlns:a16="http://schemas.microsoft.com/office/drawing/2014/main" id="{641D101A-68A8-7D22-86BC-91AA274D43F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>
            <a:extLst>
              <a:ext uri="{FF2B5EF4-FFF2-40B4-BE49-F238E27FC236}">
                <a16:creationId xmlns:a16="http://schemas.microsoft.com/office/drawing/2014/main" id="{B37202BD-A349-FFD1-2D3F-0B4112769B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158328" y="2411078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>
            <a:extLst>
              <a:ext uri="{FF2B5EF4-FFF2-40B4-BE49-F238E27FC236}">
                <a16:creationId xmlns:a16="http://schemas.microsoft.com/office/drawing/2014/main" id="{3F97951E-4A13-A6DB-8049-65F67AB3A19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767787" y="4689375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>
            <a:extLst>
              <a:ext uri="{FF2B5EF4-FFF2-40B4-BE49-F238E27FC236}">
                <a16:creationId xmlns:a16="http://schemas.microsoft.com/office/drawing/2014/main" id="{4005C5AE-C0BE-95D5-7A0D-6B5A17874BF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6560817" y="-479053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>
            <a:extLst>
              <a:ext uri="{FF2B5EF4-FFF2-40B4-BE49-F238E27FC236}">
                <a16:creationId xmlns:a16="http://schemas.microsoft.com/office/drawing/2014/main" id="{5B5CEC8A-26A4-CCAD-DF67-4D398F6997C4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>
            <a:extLst>
              <a:ext uri="{FF2B5EF4-FFF2-40B4-BE49-F238E27FC236}">
                <a16:creationId xmlns:a16="http://schemas.microsoft.com/office/drawing/2014/main" id="{78272200-7E9D-561C-8FC8-DBC82F96CAA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7743128" y="0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5308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666458"/>
            <a:ext cx="520960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Challenges in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889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39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39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9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WORKING ON?</a:t>
            </a:r>
            <a:endParaRPr/>
          </a:p>
        </p:txBody>
      </p:sp>
      <p:sp>
        <p:nvSpPr>
          <p:cNvPr id="1325" name="Google Shape;1325;p39"/>
          <p:cNvSpPr txBox="1">
            <a:spLocks noGrp="1"/>
          </p:cNvSpPr>
          <p:nvPr>
            <p:ph type="subTitle" idx="1"/>
          </p:nvPr>
        </p:nvSpPr>
        <p:spPr>
          <a:xfrm>
            <a:off x="604898" y="3156494"/>
            <a:ext cx="2813075" cy="706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Gathering aligned and diverse</a:t>
            </a:r>
          </a:p>
          <a:p>
            <a:r>
              <a:rPr lang="en-US" sz="1200" dirty="0"/>
              <a:t>datasets can be expensive and</a:t>
            </a:r>
          </a:p>
          <a:p>
            <a:r>
              <a:rPr lang="en-US" sz="1200" dirty="0"/>
              <a:t>time-consuming.</a:t>
            </a:r>
          </a:p>
        </p:txBody>
      </p:sp>
      <p:sp>
        <p:nvSpPr>
          <p:cNvPr id="1327" name="Google Shape;1327;p39"/>
          <p:cNvSpPr txBox="1">
            <a:spLocks noGrp="1"/>
          </p:cNvSpPr>
          <p:nvPr>
            <p:ph type="subTitle" idx="3"/>
          </p:nvPr>
        </p:nvSpPr>
        <p:spPr>
          <a:xfrm>
            <a:off x="5778114" y="3141783"/>
            <a:ext cx="2813075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One data source may have more examples than another, creating biases.</a:t>
            </a:r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4"/>
          </p:nvPr>
        </p:nvSpPr>
        <p:spPr>
          <a:xfrm>
            <a:off x="963835" y="27266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/>
              <a:t>Data Collection</a:t>
            </a:r>
            <a:r>
              <a:rPr lang="fr-FR" sz="1600" dirty="0"/>
              <a:t>:</a:t>
            </a:r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5"/>
          </p:nvPr>
        </p:nvSpPr>
        <p:spPr>
          <a:xfrm>
            <a:off x="3133255" y="2739292"/>
            <a:ext cx="2813075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 err="1"/>
              <a:t>Complex</a:t>
            </a:r>
            <a:r>
              <a:rPr lang="fr-FR" sz="1400" b="1" dirty="0"/>
              <a:t> </a:t>
            </a:r>
            <a:r>
              <a:rPr lang="fr-FR" sz="1400" b="1" dirty="0" err="1"/>
              <a:t>Models</a:t>
            </a:r>
            <a:r>
              <a:rPr lang="fr-FR" sz="1400" dirty="0"/>
              <a:t>:</a:t>
            </a:r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400" b="1" dirty="0"/>
              <a:t>Data </a:t>
            </a:r>
            <a:r>
              <a:rPr lang="fr-FR" sz="1400" b="1" dirty="0" err="1"/>
              <a:t>Imbalance</a:t>
            </a:r>
            <a:r>
              <a:rPr lang="fr-FR" sz="1400" dirty="0"/>
              <a:t>:</a:t>
            </a:r>
          </a:p>
        </p:txBody>
      </p:sp>
      <p:grpSp>
        <p:nvGrpSpPr>
          <p:cNvPr id="1331" name="Google Shape;1331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2" name="Google Shape;1332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48" name="Google Shape;1348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2" name="Google Shape;1362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0" name="Google Shape;137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8" name="Google Shape;1378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327;p39">
            <a:extLst>
              <a:ext uri="{FF2B5EF4-FFF2-40B4-BE49-F238E27FC236}">
                <a16:creationId xmlns:a16="http://schemas.microsoft.com/office/drawing/2014/main" id="{6079B2FC-5E1F-36FE-B3B1-89E5D5E2F835}"/>
              </a:ext>
            </a:extLst>
          </p:cNvPr>
          <p:cNvSpPr txBox="1">
            <a:spLocks/>
          </p:cNvSpPr>
          <p:nvPr/>
        </p:nvSpPr>
        <p:spPr>
          <a:xfrm>
            <a:off x="3190912" y="3192106"/>
            <a:ext cx="2813075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200" dirty="0"/>
              <a:t>Architectures that handle different data sources tend to be resource intensive.</a:t>
            </a:r>
          </a:p>
        </p:txBody>
      </p:sp>
    </p:spTree>
    <p:extLst>
      <p:ext uri="{BB962C8B-B14F-4D97-AF65-F5344CB8AC3E}">
        <p14:creationId xmlns:p14="http://schemas.microsoft.com/office/powerpoint/2010/main" val="2480926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ASPIRATIONS</a:t>
            </a:r>
            <a:endParaRPr/>
          </a:p>
        </p:txBody>
      </p:sp>
      <p:sp>
        <p:nvSpPr>
          <p:cNvPr id="1444" name="Google Shape;1444;p43"/>
          <p:cNvSpPr txBox="1">
            <a:spLocks noGrp="1"/>
          </p:cNvSpPr>
          <p:nvPr>
            <p:ph type="subTitle" idx="1"/>
          </p:nvPr>
        </p:nvSpPr>
        <p:spPr>
          <a:xfrm>
            <a:off x="4824134" y="3179170"/>
            <a:ext cx="2877232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Understanding why a model made a decision becomes harder when using complex, multimodal inputs.</a:t>
            </a:r>
          </a:p>
        </p:txBody>
      </p:sp>
      <p:sp>
        <p:nvSpPr>
          <p:cNvPr id="1445" name="Google Shape;1445;p43"/>
          <p:cNvSpPr txBox="1">
            <a:spLocks noGrp="1"/>
          </p:cNvSpPr>
          <p:nvPr>
            <p:ph type="subTitle" idx="2"/>
          </p:nvPr>
        </p:nvSpPr>
        <p:spPr>
          <a:xfrm>
            <a:off x="900444" y="3225469"/>
            <a:ext cx="3645316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Keeping modalities aligned in time and space can be tricky, especially in video and audio tasks.</a:t>
            </a:r>
          </a:p>
        </p:txBody>
      </p:sp>
      <p:sp>
        <p:nvSpPr>
          <p:cNvPr id="1446" name="Google Shape;1446;p43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 err="1"/>
              <a:t>Interpretability</a:t>
            </a:r>
            <a:r>
              <a:rPr lang="fr-FR" sz="1600" dirty="0"/>
              <a:t>:</a:t>
            </a:r>
          </a:p>
        </p:txBody>
      </p:sp>
      <p:sp>
        <p:nvSpPr>
          <p:cNvPr id="1447" name="Google Shape;1447;p43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800" b="1" dirty="0" err="1"/>
              <a:t>Synchronization</a:t>
            </a:r>
            <a:r>
              <a:rPr lang="fr-FR" sz="1800" dirty="0"/>
              <a:t>:</a:t>
            </a:r>
          </a:p>
        </p:txBody>
      </p:sp>
      <p:sp>
        <p:nvSpPr>
          <p:cNvPr id="1448" name="Google Shape;1448;p43"/>
          <p:cNvSpPr/>
          <p:nvPr/>
        </p:nvSpPr>
        <p:spPr>
          <a:xfrm rot="5400000">
            <a:off x="2357950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3"/>
          <p:cNvSpPr/>
          <p:nvPr/>
        </p:nvSpPr>
        <p:spPr>
          <a:xfrm rot="5400000">
            <a:off x="582993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" name="Google Shape;1450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1" name="Google Shape;1451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3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" name="Google Shape;1456;p43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9" name="Google Shape;1459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0" name="Google Shape;1460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1" name="Google Shape;1461;p43"/>
          <p:cNvGrpSpPr/>
          <p:nvPr/>
        </p:nvGrpSpPr>
        <p:grpSpPr>
          <a:xfrm>
            <a:off x="2608817" y="1825918"/>
            <a:ext cx="454355" cy="536704"/>
            <a:chOff x="4745408" y="4001992"/>
            <a:chExt cx="509652" cy="602023"/>
          </a:xfrm>
        </p:grpSpPr>
        <p:sp>
          <p:nvSpPr>
            <p:cNvPr id="1462" name="Google Shape;1462;p43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3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" name="Google Shape;1480;p43"/>
          <p:cNvGrpSpPr/>
          <p:nvPr/>
        </p:nvGrpSpPr>
        <p:grpSpPr>
          <a:xfrm>
            <a:off x="6039636" y="1826744"/>
            <a:ext cx="536704" cy="535077"/>
            <a:chOff x="6087962" y="4002888"/>
            <a:chExt cx="602023" cy="600199"/>
          </a:xfrm>
        </p:grpSpPr>
        <p:sp>
          <p:nvSpPr>
            <p:cNvPr id="1481" name="Google Shape;1481;p43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3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3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3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3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3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3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3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3248997"/>
            <a:ext cx="700563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Sign Language Recognition: A Multimodal AI Application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8238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62"/>
          <p:cNvSpPr txBox="1">
            <a:spLocks noGrp="1"/>
          </p:cNvSpPr>
          <p:nvPr>
            <p:ph type="title"/>
          </p:nvPr>
        </p:nvSpPr>
        <p:spPr>
          <a:xfrm>
            <a:off x="720000" y="19781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  <a:endParaRPr dirty="0"/>
          </a:p>
        </p:txBody>
      </p:sp>
      <p:sp>
        <p:nvSpPr>
          <p:cNvPr id="2255" name="Google Shape;2255;p62"/>
          <p:cNvSpPr txBox="1">
            <a:spLocks noGrp="1"/>
          </p:cNvSpPr>
          <p:nvPr>
            <p:ph type="subTitle" idx="3"/>
          </p:nvPr>
        </p:nvSpPr>
        <p:spPr>
          <a:xfrm>
            <a:off x="4162961" y="3128809"/>
            <a:ext cx="4075537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fr-FR" dirty="0"/>
              <a:t>SEBBAR</a:t>
            </a:r>
          </a:p>
          <a:p>
            <a:pPr marL="0" lvl="0" indent="0" algn="ctr"/>
            <a:r>
              <a:rPr lang="fr-FR" dirty="0"/>
              <a:t>ENESS</a:t>
            </a:r>
            <a:endParaRPr dirty="0"/>
          </a:p>
        </p:txBody>
      </p:sp>
      <p:sp>
        <p:nvSpPr>
          <p:cNvPr id="2257" name="Google Shape;2257;p62"/>
          <p:cNvSpPr txBox="1">
            <a:spLocks noGrp="1"/>
          </p:cNvSpPr>
          <p:nvPr>
            <p:ph type="subTitle" idx="2"/>
          </p:nvPr>
        </p:nvSpPr>
        <p:spPr>
          <a:xfrm>
            <a:off x="5037622" y="3573164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Master 1 IRS</a:t>
            </a:r>
            <a:endParaRPr dirty="0"/>
          </a:p>
        </p:txBody>
      </p:sp>
      <p:pic>
        <p:nvPicPr>
          <p:cNvPr id="2260" name="Google Shape;2260;p62"/>
          <p:cNvPicPr preferRelativeResize="0"/>
          <p:nvPr/>
        </p:nvPicPr>
        <p:blipFill>
          <a:blip r:embed="rId3"/>
          <a:srcRect t="8325" b="8325"/>
          <a:stretch/>
        </p:blipFill>
        <p:spPr>
          <a:xfrm>
            <a:off x="5575080" y="1502796"/>
            <a:ext cx="1251300" cy="125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264" name="Google Shape;2264;p62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2265" name="Google Shape;2265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8" name="Google Shape;2268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0" name="Google Shape;2270;p6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7614404" y="1454879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1" name="Google Shape;2271;p6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987572" y="3533478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255;p62">
            <a:extLst>
              <a:ext uri="{FF2B5EF4-FFF2-40B4-BE49-F238E27FC236}">
                <a16:creationId xmlns:a16="http://schemas.microsoft.com/office/drawing/2014/main" id="{57505D46-2253-DF63-4D37-E7E0576A24A0}"/>
              </a:ext>
            </a:extLst>
          </p:cNvPr>
          <p:cNvSpPr txBox="1">
            <a:spLocks/>
          </p:cNvSpPr>
          <p:nvPr/>
        </p:nvSpPr>
        <p:spPr>
          <a:xfrm>
            <a:off x="779048" y="3167525"/>
            <a:ext cx="40755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endParaRPr lang="fr-FR" dirty="0"/>
          </a:p>
          <a:p>
            <a:pPr marL="0" indent="0" algn="ctr"/>
            <a:r>
              <a:rPr lang="fr-FR" dirty="0"/>
              <a:t>DOUADJIA</a:t>
            </a:r>
          </a:p>
          <a:p>
            <a:pPr marL="0" indent="0" algn="ctr"/>
            <a:r>
              <a:rPr lang="fr-FR" dirty="0"/>
              <a:t>ABDELKARIM </a:t>
            </a:r>
          </a:p>
        </p:txBody>
      </p:sp>
      <p:sp>
        <p:nvSpPr>
          <p:cNvPr id="6" name="Google Shape;2257;p62">
            <a:extLst>
              <a:ext uri="{FF2B5EF4-FFF2-40B4-BE49-F238E27FC236}">
                <a16:creationId xmlns:a16="http://schemas.microsoft.com/office/drawing/2014/main" id="{CDCB385B-A3FC-9451-CB20-181A97868518}"/>
              </a:ext>
            </a:extLst>
          </p:cNvPr>
          <p:cNvSpPr txBox="1">
            <a:spLocks/>
          </p:cNvSpPr>
          <p:nvPr/>
        </p:nvSpPr>
        <p:spPr>
          <a:xfrm>
            <a:off x="1653709" y="3573164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fr-FR" dirty="0"/>
              <a:t>Master 1 AMIS</a:t>
            </a:r>
          </a:p>
        </p:txBody>
      </p:sp>
      <p:pic>
        <p:nvPicPr>
          <p:cNvPr id="7" name="Google Shape;2260;p62">
            <a:extLst>
              <a:ext uri="{FF2B5EF4-FFF2-40B4-BE49-F238E27FC236}">
                <a16:creationId xmlns:a16="http://schemas.microsoft.com/office/drawing/2014/main" id="{03FA1203-F8BC-E4EC-0474-D3E3EEF3AAB6}"/>
              </a:ext>
            </a:extLst>
          </p:cNvPr>
          <p:cNvPicPr preferRelativeResize="0"/>
          <p:nvPr/>
        </p:nvPicPr>
        <p:blipFill>
          <a:blip r:embed="rId3"/>
          <a:srcRect t="8325" b="8325"/>
          <a:stretch/>
        </p:blipFill>
        <p:spPr>
          <a:xfrm flipH="1">
            <a:off x="2191167" y="1502796"/>
            <a:ext cx="1251300" cy="125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3499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000" b="1" dirty="0"/>
              <a:t>Sign Language Recognition: A Multimodal AI Application Example</a:t>
            </a:r>
            <a:endParaRPr lang="fr-FR" sz="2000" b="1" dirty="0"/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51936" y="1103446"/>
            <a:ext cx="7861703" cy="36365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Objective</a:t>
            </a:r>
            <a:r>
              <a:rPr lang="en-US" dirty="0"/>
              <a:t>: Recognize sign language by combining video and hand pose data.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Why Multimodal AI?</a:t>
            </a:r>
            <a:endParaRPr lang="en-US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Multimodal AI involves using </a:t>
            </a:r>
            <a:r>
              <a:rPr lang="en-US" b="1" dirty="0"/>
              <a:t>two or more data types</a:t>
            </a:r>
            <a:r>
              <a:rPr lang="en-US" dirty="0"/>
              <a:t> to achieve a goal.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fr-FR" dirty="0"/>
              <a:t>This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integrates</a:t>
            </a:r>
            <a:r>
              <a:rPr lang="en-US" dirty="0"/>
              <a:t>: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1" dirty="0"/>
              <a:t>Video Data</a:t>
            </a:r>
            <a:r>
              <a:rPr lang="en-US" dirty="0"/>
              <a:t>: Captures overall motion, arm movements, and gestures essential for sign language.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1" dirty="0"/>
              <a:t>Hand Pose Data</a:t>
            </a:r>
            <a:r>
              <a:rPr lang="en-US" dirty="0"/>
              <a:t>: Provides precise details about finger positions and hand shapes by detecting landmarks like joints.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Impact</a:t>
            </a:r>
            <a:r>
              <a:rPr lang="en-US" dirty="0"/>
              <a:t>: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Improves communication tools for people who are hearing-impaired.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Builds systems that bridge language gaps and promote inclusivity.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Real-World Potential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Making real-time sign-to-speech translation possible.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Helping students and educators in sign language learning environments.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8697031" y="1051430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419497" y="3844598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658291" y="155274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8285627" y="4303163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-435679" y="-17064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7239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/>
              <a:t>Project </a:t>
            </a:r>
            <a:r>
              <a:rPr lang="fr-FR" b="1" dirty="0" err="1"/>
              <a:t>Overview</a:t>
            </a:r>
            <a:endParaRPr lang="fr-FR" b="1" dirty="0"/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6932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4" name="Google Shape;1934;p5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2597081" y="3208477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5" name="Google Shape;1935;p56"/>
          <p:cNvSpPr txBox="1">
            <a:spLocks noGrp="1"/>
          </p:cNvSpPr>
          <p:nvPr>
            <p:ph type="title"/>
          </p:nvPr>
        </p:nvSpPr>
        <p:spPr>
          <a:xfrm>
            <a:off x="261653" y="-74083"/>
            <a:ext cx="9402361" cy="11677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2400" b="1" dirty="0"/>
              <a:t>Sign Language Recognition: A Multimodal AI Application Example</a:t>
            </a:r>
          </a:p>
        </p:txBody>
      </p:sp>
      <p:sp>
        <p:nvSpPr>
          <p:cNvPr id="1936" name="Google Shape;1936;p56"/>
          <p:cNvSpPr txBox="1">
            <a:spLocks noGrp="1"/>
          </p:cNvSpPr>
          <p:nvPr>
            <p:ph type="subTitle" idx="1"/>
          </p:nvPr>
        </p:nvSpPr>
        <p:spPr>
          <a:xfrm>
            <a:off x="3753211" y="1093680"/>
            <a:ext cx="5223919" cy="3923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dirty="0"/>
              <a:t>Project Title</a:t>
            </a:r>
            <a:r>
              <a:rPr lang="en-US" dirty="0"/>
              <a:t>: "Multimodal AI for Sign Language Recognition (Video + Hand Pose Estimation)"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Goal</a:t>
            </a:r>
            <a:r>
              <a:rPr lang="en-US" dirty="0"/>
              <a:t>: Build a system that can recognize sign language using multimodal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Modalities Used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Video Data</a:t>
            </a:r>
            <a:r>
              <a:rPr lang="en-US" dirty="0"/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dirty="0"/>
              <a:t>Captures the dynamic movements of hands and arms.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Hand Pose Data</a:t>
            </a:r>
            <a:r>
              <a:rPr lang="en-US" dirty="0"/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dirty="0"/>
              <a:t>Tracks key hand landmarks, like finger joints, for detailed recognition.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Potential Applications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Accessibility:</a:t>
            </a:r>
            <a:r>
              <a:rPr lang="en-US" dirty="0"/>
              <a:t> real-time sign → text (and later sign → speech) for smoother communication.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Learning &amp; practice:</a:t>
            </a:r>
            <a:r>
              <a:rPr lang="en-US" dirty="0"/>
              <a:t> instant feedback (top‑3 guesses + stability ring) helps learners improve consistency.</a:t>
            </a:r>
          </a:p>
        </p:txBody>
      </p:sp>
      <p:grpSp>
        <p:nvGrpSpPr>
          <p:cNvPr id="1937" name="Google Shape;1937;p56"/>
          <p:cNvGrpSpPr/>
          <p:nvPr/>
        </p:nvGrpSpPr>
        <p:grpSpPr>
          <a:xfrm>
            <a:off x="140292" y="1749571"/>
            <a:ext cx="3504879" cy="3044204"/>
            <a:chOff x="5132202" y="929275"/>
            <a:chExt cx="3246461" cy="2819752"/>
          </a:xfrm>
        </p:grpSpPr>
        <p:grpSp>
          <p:nvGrpSpPr>
            <p:cNvPr id="1938" name="Google Shape;1938;p56"/>
            <p:cNvGrpSpPr/>
            <p:nvPr/>
          </p:nvGrpSpPr>
          <p:grpSpPr>
            <a:xfrm>
              <a:off x="5132202" y="929275"/>
              <a:ext cx="3246461" cy="2819752"/>
              <a:chOff x="5132202" y="929275"/>
              <a:chExt cx="3246461" cy="2819752"/>
            </a:xfrm>
          </p:grpSpPr>
          <p:sp>
            <p:nvSpPr>
              <p:cNvPr id="1939" name="Google Shape;1939;p56"/>
              <p:cNvSpPr/>
              <p:nvPr/>
            </p:nvSpPr>
            <p:spPr>
              <a:xfrm>
                <a:off x="5132202" y="929275"/>
                <a:ext cx="3246461" cy="2819752"/>
              </a:xfrm>
              <a:custGeom>
                <a:avLst/>
                <a:gdLst/>
                <a:ahLst/>
                <a:cxnLst/>
                <a:rect l="l" t="t" r="r" b="b"/>
                <a:pathLst>
                  <a:path w="168254" h="146139" extrusionOk="0">
                    <a:moveTo>
                      <a:pt x="4437" y="1"/>
                    </a:moveTo>
                    <a:cubicBezTo>
                      <a:pt x="2002" y="1"/>
                      <a:pt x="0" y="1969"/>
                      <a:pt x="0" y="4437"/>
                    </a:cubicBezTo>
                    <a:lnTo>
                      <a:pt x="0" y="141702"/>
                    </a:lnTo>
                    <a:cubicBezTo>
                      <a:pt x="0" y="144137"/>
                      <a:pt x="2002" y="146139"/>
                      <a:pt x="4437" y="146139"/>
                    </a:cubicBezTo>
                    <a:lnTo>
                      <a:pt x="163817" y="146139"/>
                    </a:lnTo>
                    <a:cubicBezTo>
                      <a:pt x="166252" y="146139"/>
                      <a:pt x="168254" y="144137"/>
                      <a:pt x="168254" y="141702"/>
                    </a:cubicBezTo>
                    <a:lnTo>
                      <a:pt x="168254" y="4437"/>
                    </a:lnTo>
                    <a:cubicBezTo>
                      <a:pt x="168254" y="1969"/>
                      <a:pt x="166252" y="1"/>
                      <a:pt x="163817" y="1"/>
                    </a:cubicBezTo>
                    <a:close/>
                  </a:path>
                </a:pathLst>
              </a:custGeom>
              <a:solidFill>
                <a:srgbClr val="002E8A">
                  <a:alpha val="3300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56"/>
              <p:cNvSpPr/>
              <p:nvPr/>
            </p:nvSpPr>
            <p:spPr>
              <a:xfrm>
                <a:off x="5302009" y="1059945"/>
                <a:ext cx="177649" cy="177649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9207" extrusionOk="0">
                    <a:moveTo>
                      <a:pt x="4603" y="0"/>
                    </a:moveTo>
                    <a:cubicBezTo>
                      <a:pt x="2035" y="0"/>
                      <a:pt x="0" y="2069"/>
                      <a:pt x="0" y="4604"/>
                    </a:cubicBezTo>
                    <a:cubicBezTo>
                      <a:pt x="0" y="7139"/>
                      <a:pt x="2035" y="9207"/>
                      <a:pt x="4603" y="9207"/>
                    </a:cubicBezTo>
                    <a:cubicBezTo>
                      <a:pt x="7139" y="9207"/>
                      <a:pt x="9207" y="7139"/>
                      <a:pt x="9207" y="4604"/>
                    </a:cubicBezTo>
                    <a:cubicBezTo>
                      <a:pt x="9207" y="2069"/>
                      <a:pt x="7139" y="0"/>
                      <a:pt x="4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56"/>
              <p:cNvSpPr/>
              <p:nvPr/>
            </p:nvSpPr>
            <p:spPr>
              <a:xfrm>
                <a:off x="5369582" y="1106294"/>
                <a:ext cx="39285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035" extrusionOk="0">
                    <a:moveTo>
                      <a:pt x="1035" y="0"/>
                    </a:moveTo>
                    <a:cubicBezTo>
                      <a:pt x="468" y="0"/>
                      <a:pt x="1" y="467"/>
                      <a:pt x="1" y="1034"/>
                    </a:cubicBezTo>
                    <a:cubicBezTo>
                      <a:pt x="1" y="1601"/>
                      <a:pt x="468" y="2035"/>
                      <a:pt x="1035" y="2035"/>
                    </a:cubicBezTo>
                    <a:cubicBezTo>
                      <a:pt x="1602" y="2035"/>
                      <a:pt x="2035" y="1601"/>
                      <a:pt x="2035" y="1034"/>
                    </a:cubicBezTo>
                    <a:cubicBezTo>
                      <a:pt x="2035" y="467"/>
                      <a:pt x="1602" y="0"/>
                      <a:pt x="10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6"/>
              <p:cNvSpPr/>
              <p:nvPr/>
            </p:nvSpPr>
            <p:spPr>
              <a:xfrm>
                <a:off x="5356711" y="1148764"/>
                <a:ext cx="68246" cy="39921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069" extrusionOk="0">
                    <a:moveTo>
                      <a:pt x="1768" y="1"/>
                    </a:moveTo>
                    <a:cubicBezTo>
                      <a:pt x="768" y="1"/>
                      <a:pt x="0" y="801"/>
                      <a:pt x="0" y="1802"/>
                    </a:cubicBezTo>
                    <a:lnTo>
                      <a:pt x="0" y="2069"/>
                    </a:lnTo>
                    <a:lnTo>
                      <a:pt x="3536" y="2069"/>
                    </a:lnTo>
                    <a:lnTo>
                      <a:pt x="3536" y="1802"/>
                    </a:lnTo>
                    <a:cubicBezTo>
                      <a:pt x="3536" y="801"/>
                      <a:pt x="2736" y="1"/>
                      <a:pt x="17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6"/>
              <p:cNvSpPr/>
              <p:nvPr/>
            </p:nvSpPr>
            <p:spPr>
              <a:xfrm>
                <a:off x="5597442" y="1105638"/>
                <a:ext cx="724083" cy="86268"/>
              </a:xfrm>
              <a:custGeom>
                <a:avLst/>
                <a:gdLst/>
                <a:ahLst/>
                <a:cxnLst/>
                <a:rect l="l" t="t" r="r" b="b"/>
                <a:pathLst>
                  <a:path w="37527" h="4471" extrusionOk="0">
                    <a:moveTo>
                      <a:pt x="2235" y="1"/>
                    </a:moveTo>
                    <a:cubicBezTo>
                      <a:pt x="1001" y="1"/>
                      <a:pt x="0" y="1001"/>
                      <a:pt x="0" y="2236"/>
                    </a:cubicBezTo>
                    <a:cubicBezTo>
                      <a:pt x="0" y="3470"/>
                      <a:pt x="1001" y="4471"/>
                      <a:pt x="2235" y="4471"/>
                    </a:cubicBezTo>
                    <a:lnTo>
                      <a:pt x="35292" y="4471"/>
                    </a:lnTo>
                    <a:cubicBezTo>
                      <a:pt x="36526" y="4471"/>
                      <a:pt x="37527" y="3470"/>
                      <a:pt x="37527" y="2236"/>
                    </a:cubicBezTo>
                    <a:cubicBezTo>
                      <a:pt x="37527" y="1001"/>
                      <a:pt x="36526" y="1"/>
                      <a:pt x="35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6"/>
              <p:cNvSpPr/>
              <p:nvPr/>
            </p:nvSpPr>
            <p:spPr>
              <a:xfrm>
                <a:off x="5347466" y="32753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2169" y="1"/>
                    </a:moveTo>
                    <a:cubicBezTo>
                      <a:pt x="1969" y="1"/>
                      <a:pt x="1835" y="134"/>
                      <a:pt x="1802" y="334"/>
                    </a:cubicBezTo>
                    <a:cubicBezTo>
                      <a:pt x="1769" y="735"/>
                      <a:pt x="1669" y="1135"/>
                      <a:pt x="1502" y="1535"/>
                    </a:cubicBezTo>
                    <a:cubicBezTo>
                      <a:pt x="1402" y="1735"/>
                      <a:pt x="1202" y="1902"/>
                      <a:pt x="968" y="1902"/>
                    </a:cubicBezTo>
                    <a:lnTo>
                      <a:pt x="568" y="1902"/>
                    </a:lnTo>
                    <a:cubicBezTo>
                      <a:pt x="234" y="1902"/>
                      <a:pt x="1" y="2136"/>
                      <a:pt x="1" y="2436"/>
                    </a:cubicBezTo>
                    <a:lnTo>
                      <a:pt x="1" y="5038"/>
                    </a:lnTo>
                    <a:cubicBezTo>
                      <a:pt x="1" y="5305"/>
                      <a:pt x="201" y="5505"/>
                      <a:pt x="468" y="5505"/>
                    </a:cubicBezTo>
                    <a:lnTo>
                      <a:pt x="3770" y="5505"/>
                    </a:lnTo>
                    <a:cubicBezTo>
                      <a:pt x="3970" y="5505"/>
                      <a:pt x="4170" y="5338"/>
                      <a:pt x="4170" y="5105"/>
                    </a:cubicBezTo>
                    <a:cubicBezTo>
                      <a:pt x="4170" y="4938"/>
                      <a:pt x="4070" y="4804"/>
                      <a:pt x="3903" y="4738"/>
                    </a:cubicBezTo>
                    <a:cubicBezTo>
                      <a:pt x="3903" y="4738"/>
                      <a:pt x="3903" y="4704"/>
                      <a:pt x="3903" y="4704"/>
                    </a:cubicBezTo>
                    <a:lnTo>
                      <a:pt x="4037" y="4704"/>
                    </a:lnTo>
                    <a:cubicBezTo>
                      <a:pt x="4304" y="4704"/>
                      <a:pt x="4504" y="4504"/>
                      <a:pt x="4504" y="4237"/>
                    </a:cubicBezTo>
                    <a:cubicBezTo>
                      <a:pt x="4504" y="4037"/>
                      <a:pt x="4370" y="3870"/>
                      <a:pt x="4204" y="3804"/>
                    </a:cubicBezTo>
                    <a:cubicBezTo>
                      <a:pt x="4204" y="3804"/>
                      <a:pt x="4204" y="3804"/>
                      <a:pt x="4204" y="3770"/>
                    </a:cubicBezTo>
                    <a:lnTo>
                      <a:pt x="4337" y="3770"/>
                    </a:lnTo>
                    <a:cubicBezTo>
                      <a:pt x="4604" y="3770"/>
                      <a:pt x="4804" y="3570"/>
                      <a:pt x="4804" y="3303"/>
                    </a:cubicBezTo>
                    <a:cubicBezTo>
                      <a:pt x="4804" y="3103"/>
                      <a:pt x="4704" y="2936"/>
                      <a:pt x="4504" y="2870"/>
                    </a:cubicBezTo>
                    <a:cubicBezTo>
                      <a:pt x="4504" y="2870"/>
                      <a:pt x="4504" y="2836"/>
                      <a:pt x="4504" y="2836"/>
                    </a:cubicBezTo>
                    <a:lnTo>
                      <a:pt x="4571" y="2836"/>
                    </a:lnTo>
                    <a:cubicBezTo>
                      <a:pt x="4837" y="2836"/>
                      <a:pt x="5071" y="2603"/>
                      <a:pt x="5038" y="2336"/>
                    </a:cubicBezTo>
                    <a:cubicBezTo>
                      <a:pt x="5038" y="2069"/>
                      <a:pt x="4837" y="1902"/>
                      <a:pt x="4571" y="1902"/>
                    </a:cubicBezTo>
                    <a:lnTo>
                      <a:pt x="3136" y="1902"/>
                    </a:lnTo>
                    <a:cubicBezTo>
                      <a:pt x="2969" y="1902"/>
                      <a:pt x="2869" y="1769"/>
                      <a:pt x="2869" y="1602"/>
                    </a:cubicBezTo>
                    <a:lnTo>
                      <a:pt x="2903" y="1302"/>
                    </a:lnTo>
                    <a:cubicBezTo>
                      <a:pt x="2936" y="1002"/>
                      <a:pt x="2969" y="635"/>
                      <a:pt x="2803" y="368"/>
                    </a:cubicBezTo>
                    <a:cubicBezTo>
                      <a:pt x="2669" y="168"/>
                      <a:pt x="2436" y="1"/>
                      <a:pt x="2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6"/>
              <p:cNvSpPr/>
              <p:nvPr/>
            </p:nvSpPr>
            <p:spPr>
              <a:xfrm>
                <a:off x="5308856" y="3312083"/>
                <a:ext cx="34770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603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167" y="3603"/>
                      <a:pt x="401" y="3603"/>
                    </a:cubicBezTo>
                    <a:lnTo>
                      <a:pt x="1401" y="3603"/>
                    </a:lnTo>
                    <a:cubicBezTo>
                      <a:pt x="1635" y="3603"/>
                      <a:pt x="1802" y="3436"/>
                      <a:pt x="1802" y="3203"/>
                    </a:cubicBezTo>
                    <a:lnTo>
                      <a:pt x="1802" y="434"/>
                    </a:lnTo>
                    <a:cubicBezTo>
                      <a:pt x="1802" y="200"/>
                      <a:pt x="1601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6"/>
              <p:cNvSpPr/>
              <p:nvPr/>
            </p:nvSpPr>
            <p:spPr>
              <a:xfrm>
                <a:off x="5536061" y="33120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1301" y="0"/>
                    </a:moveTo>
                    <a:cubicBezTo>
                      <a:pt x="1068" y="0"/>
                      <a:pt x="901" y="200"/>
                      <a:pt x="901" y="401"/>
                    </a:cubicBezTo>
                    <a:cubicBezTo>
                      <a:pt x="901" y="567"/>
                      <a:pt x="1001" y="734"/>
                      <a:pt x="1134" y="801"/>
                    </a:cubicBezTo>
                    <a:cubicBezTo>
                      <a:pt x="1134" y="801"/>
                      <a:pt x="1168" y="801"/>
                      <a:pt x="1168" y="834"/>
                    </a:cubicBezTo>
                    <a:lnTo>
                      <a:pt x="1001" y="834"/>
                    </a:lnTo>
                    <a:cubicBezTo>
                      <a:pt x="768" y="834"/>
                      <a:pt x="534" y="1034"/>
                      <a:pt x="534" y="1301"/>
                    </a:cubicBezTo>
                    <a:cubicBezTo>
                      <a:pt x="534" y="1501"/>
                      <a:pt x="667" y="1668"/>
                      <a:pt x="834" y="1735"/>
                    </a:cubicBezTo>
                    <a:cubicBezTo>
                      <a:pt x="834" y="1735"/>
                      <a:pt x="834" y="1768"/>
                      <a:pt x="834" y="1768"/>
                    </a:cubicBezTo>
                    <a:lnTo>
                      <a:pt x="701" y="1768"/>
                    </a:lnTo>
                    <a:cubicBezTo>
                      <a:pt x="434" y="1768"/>
                      <a:pt x="234" y="1968"/>
                      <a:pt x="234" y="2235"/>
                    </a:cubicBezTo>
                    <a:cubicBezTo>
                      <a:pt x="234" y="2435"/>
                      <a:pt x="367" y="2602"/>
                      <a:pt x="534" y="2669"/>
                    </a:cubicBezTo>
                    <a:cubicBezTo>
                      <a:pt x="534" y="2702"/>
                      <a:pt x="534" y="2702"/>
                      <a:pt x="534" y="2702"/>
                    </a:cubicBezTo>
                    <a:lnTo>
                      <a:pt x="467" y="2702"/>
                    </a:lnTo>
                    <a:cubicBezTo>
                      <a:pt x="200" y="2702"/>
                      <a:pt x="0" y="2936"/>
                      <a:pt x="0" y="3203"/>
                    </a:cubicBezTo>
                    <a:cubicBezTo>
                      <a:pt x="0" y="3436"/>
                      <a:pt x="234" y="3636"/>
                      <a:pt x="467" y="3636"/>
                    </a:cubicBezTo>
                    <a:lnTo>
                      <a:pt x="1935" y="3636"/>
                    </a:lnTo>
                    <a:cubicBezTo>
                      <a:pt x="2068" y="3636"/>
                      <a:pt x="2202" y="3770"/>
                      <a:pt x="2169" y="3903"/>
                    </a:cubicBezTo>
                    <a:lnTo>
                      <a:pt x="2135" y="4237"/>
                    </a:lnTo>
                    <a:cubicBezTo>
                      <a:pt x="2102" y="4503"/>
                      <a:pt x="2068" y="4870"/>
                      <a:pt x="2235" y="5137"/>
                    </a:cubicBezTo>
                    <a:cubicBezTo>
                      <a:pt x="2369" y="5371"/>
                      <a:pt x="2636" y="5504"/>
                      <a:pt x="2902" y="5504"/>
                    </a:cubicBezTo>
                    <a:cubicBezTo>
                      <a:pt x="3069" y="5504"/>
                      <a:pt x="3236" y="5371"/>
                      <a:pt x="3236" y="5204"/>
                    </a:cubicBezTo>
                    <a:cubicBezTo>
                      <a:pt x="3269" y="4770"/>
                      <a:pt x="3369" y="4370"/>
                      <a:pt x="3536" y="4003"/>
                    </a:cubicBezTo>
                    <a:cubicBezTo>
                      <a:pt x="3636" y="3770"/>
                      <a:pt x="3870" y="3636"/>
                      <a:pt x="4103" y="3636"/>
                    </a:cubicBezTo>
                    <a:lnTo>
                      <a:pt x="4504" y="3636"/>
                    </a:lnTo>
                    <a:cubicBezTo>
                      <a:pt x="4804" y="3636"/>
                      <a:pt x="5071" y="3369"/>
                      <a:pt x="5071" y="3069"/>
                    </a:cubicBezTo>
                    <a:lnTo>
                      <a:pt x="5071" y="467"/>
                    </a:lnTo>
                    <a:cubicBezTo>
                      <a:pt x="5071" y="200"/>
                      <a:pt x="4837" y="0"/>
                      <a:pt x="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6"/>
              <p:cNvSpPr/>
              <p:nvPr/>
            </p:nvSpPr>
            <p:spPr>
              <a:xfrm>
                <a:off x="5637111" y="3312083"/>
                <a:ext cx="3542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3603" extrusionOk="0">
                    <a:moveTo>
                      <a:pt x="434" y="0"/>
                    </a:moveTo>
                    <a:cubicBezTo>
                      <a:pt x="201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201" y="3603"/>
                      <a:pt x="434" y="3603"/>
                    </a:cubicBezTo>
                    <a:lnTo>
                      <a:pt x="1401" y="3603"/>
                    </a:lnTo>
                    <a:cubicBezTo>
                      <a:pt x="1635" y="3603"/>
                      <a:pt x="1835" y="3436"/>
                      <a:pt x="1835" y="3203"/>
                    </a:cubicBezTo>
                    <a:lnTo>
                      <a:pt x="1835" y="434"/>
                    </a:lnTo>
                    <a:cubicBezTo>
                      <a:pt x="1835" y="200"/>
                      <a:pt x="1635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6"/>
              <p:cNvSpPr/>
              <p:nvPr/>
            </p:nvSpPr>
            <p:spPr>
              <a:xfrm>
                <a:off x="5768417" y="3306410"/>
                <a:ext cx="127443" cy="75193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3897" extrusionOk="0">
                    <a:moveTo>
                      <a:pt x="3697" y="0"/>
                    </a:moveTo>
                    <a:cubicBezTo>
                      <a:pt x="3490" y="0"/>
                      <a:pt x="3303" y="169"/>
                      <a:pt x="3303" y="394"/>
                    </a:cubicBezTo>
                    <a:lnTo>
                      <a:pt x="3303" y="1128"/>
                    </a:lnTo>
                    <a:cubicBezTo>
                      <a:pt x="2035" y="1195"/>
                      <a:pt x="0" y="1662"/>
                      <a:pt x="0" y="3897"/>
                    </a:cubicBezTo>
                    <a:cubicBezTo>
                      <a:pt x="0" y="3897"/>
                      <a:pt x="801" y="2796"/>
                      <a:pt x="3303" y="2563"/>
                    </a:cubicBezTo>
                    <a:lnTo>
                      <a:pt x="3303" y="3230"/>
                    </a:lnTo>
                    <a:cubicBezTo>
                      <a:pt x="3303" y="3458"/>
                      <a:pt x="3496" y="3610"/>
                      <a:pt x="3707" y="3610"/>
                    </a:cubicBezTo>
                    <a:cubicBezTo>
                      <a:pt x="3772" y="3610"/>
                      <a:pt x="3840" y="3595"/>
                      <a:pt x="3903" y="3563"/>
                    </a:cubicBezTo>
                    <a:lnTo>
                      <a:pt x="6338" y="2162"/>
                    </a:lnTo>
                    <a:cubicBezTo>
                      <a:pt x="6605" y="1995"/>
                      <a:pt x="6605" y="1629"/>
                      <a:pt x="6338" y="1462"/>
                    </a:cubicBezTo>
                    <a:lnTo>
                      <a:pt x="3903" y="61"/>
                    </a:lnTo>
                    <a:cubicBezTo>
                      <a:pt x="3836" y="19"/>
                      <a:pt x="3765" y="0"/>
                      <a:pt x="3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6"/>
              <p:cNvSpPr/>
              <p:nvPr/>
            </p:nvSpPr>
            <p:spPr>
              <a:xfrm>
                <a:off x="6005926" y="3312083"/>
                <a:ext cx="105563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5471" y="434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6"/>
              <p:cNvSpPr/>
              <p:nvPr/>
            </p:nvSpPr>
            <p:spPr>
              <a:xfrm>
                <a:off x="6005926" y="3324953"/>
                <a:ext cx="105563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01" extrusionOk="0">
                    <a:moveTo>
                      <a:pt x="0" y="0"/>
                    </a:moveTo>
                    <a:lnTo>
                      <a:pt x="0" y="401"/>
                    </a:lnTo>
                    <a:lnTo>
                      <a:pt x="5471" y="401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6"/>
              <p:cNvSpPr/>
              <p:nvPr/>
            </p:nvSpPr>
            <p:spPr>
              <a:xfrm>
                <a:off x="6005926" y="3337187"/>
                <a:ext cx="32840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1701" y="434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6"/>
              <p:cNvSpPr/>
              <p:nvPr/>
            </p:nvSpPr>
            <p:spPr>
              <a:xfrm>
                <a:off x="6005926" y="3349401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6"/>
              <p:cNvSpPr/>
              <p:nvPr/>
            </p:nvSpPr>
            <p:spPr>
              <a:xfrm>
                <a:off x="6005926" y="3362291"/>
                <a:ext cx="32840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01" extrusionOk="0">
                    <a:moveTo>
                      <a:pt x="0" y="0"/>
                    </a:moveTo>
                    <a:lnTo>
                      <a:pt x="0" y="400"/>
                    </a:lnTo>
                    <a:lnTo>
                      <a:pt x="1701" y="40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6"/>
              <p:cNvSpPr/>
              <p:nvPr/>
            </p:nvSpPr>
            <p:spPr>
              <a:xfrm>
                <a:off x="6005926" y="3374505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6"/>
              <p:cNvSpPr/>
              <p:nvPr/>
            </p:nvSpPr>
            <p:spPr>
              <a:xfrm>
                <a:off x="6058043" y="3337187"/>
                <a:ext cx="44436" cy="44417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302" extrusionOk="0">
                    <a:moveTo>
                      <a:pt x="1002" y="0"/>
                    </a:moveTo>
                    <a:cubicBezTo>
                      <a:pt x="868" y="0"/>
                      <a:pt x="768" y="100"/>
                      <a:pt x="768" y="234"/>
                    </a:cubicBezTo>
                    <a:lnTo>
                      <a:pt x="768" y="534"/>
                    </a:lnTo>
                    <a:cubicBezTo>
                      <a:pt x="768" y="667"/>
                      <a:pt x="668" y="767"/>
                      <a:pt x="535" y="767"/>
                    </a:cubicBezTo>
                    <a:lnTo>
                      <a:pt x="234" y="767"/>
                    </a:lnTo>
                    <a:cubicBezTo>
                      <a:pt x="101" y="767"/>
                      <a:pt x="1" y="867"/>
                      <a:pt x="1" y="1001"/>
                    </a:cubicBezTo>
                    <a:lnTo>
                      <a:pt x="1" y="1301"/>
                    </a:lnTo>
                    <a:cubicBezTo>
                      <a:pt x="1" y="1435"/>
                      <a:pt x="101" y="1535"/>
                      <a:pt x="234" y="1535"/>
                    </a:cubicBezTo>
                    <a:lnTo>
                      <a:pt x="535" y="1535"/>
                    </a:lnTo>
                    <a:cubicBezTo>
                      <a:pt x="668" y="1535"/>
                      <a:pt x="768" y="1668"/>
                      <a:pt x="768" y="1801"/>
                    </a:cubicBezTo>
                    <a:lnTo>
                      <a:pt x="768" y="2068"/>
                    </a:lnTo>
                    <a:cubicBezTo>
                      <a:pt x="768" y="2202"/>
                      <a:pt x="868" y="2302"/>
                      <a:pt x="1002" y="2302"/>
                    </a:cubicBezTo>
                    <a:lnTo>
                      <a:pt x="1302" y="2302"/>
                    </a:lnTo>
                    <a:cubicBezTo>
                      <a:pt x="1435" y="2302"/>
                      <a:pt x="1535" y="2202"/>
                      <a:pt x="1535" y="2068"/>
                    </a:cubicBezTo>
                    <a:lnTo>
                      <a:pt x="1535" y="1801"/>
                    </a:lnTo>
                    <a:cubicBezTo>
                      <a:pt x="1535" y="1668"/>
                      <a:pt x="1635" y="1535"/>
                      <a:pt x="1802" y="1535"/>
                    </a:cubicBezTo>
                    <a:lnTo>
                      <a:pt x="2069" y="1535"/>
                    </a:lnTo>
                    <a:cubicBezTo>
                      <a:pt x="2203" y="1535"/>
                      <a:pt x="2303" y="1435"/>
                      <a:pt x="2303" y="1301"/>
                    </a:cubicBezTo>
                    <a:lnTo>
                      <a:pt x="2303" y="1001"/>
                    </a:lnTo>
                    <a:cubicBezTo>
                      <a:pt x="2303" y="867"/>
                      <a:pt x="2203" y="767"/>
                      <a:pt x="2069" y="767"/>
                    </a:cubicBezTo>
                    <a:lnTo>
                      <a:pt x="1802" y="767"/>
                    </a:lnTo>
                    <a:cubicBezTo>
                      <a:pt x="1669" y="767"/>
                      <a:pt x="1535" y="667"/>
                      <a:pt x="1535" y="534"/>
                    </a:cubicBezTo>
                    <a:lnTo>
                      <a:pt x="1535" y="234"/>
                    </a:lnTo>
                    <a:cubicBezTo>
                      <a:pt x="1535" y="100"/>
                      <a:pt x="1435" y="0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6"/>
              <p:cNvSpPr/>
              <p:nvPr/>
            </p:nvSpPr>
            <p:spPr>
              <a:xfrm>
                <a:off x="6244708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6"/>
              <p:cNvSpPr/>
              <p:nvPr/>
            </p:nvSpPr>
            <p:spPr>
              <a:xfrm>
                <a:off x="6278186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0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0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6"/>
              <p:cNvSpPr/>
              <p:nvPr/>
            </p:nvSpPr>
            <p:spPr>
              <a:xfrm>
                <a:off x="6311007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0" y="1"/>
                      <a:pt x="0" y="167"/>
                      <a:pt x="0" y="401"/>
                    </a:cubicBezTo>
                    <a:cubicBezTo>
                      <a:pt x="0" y="634"/>
                      <a:pt x="200" y="835"/>
                      <a:pt x="434" y="835"/>
                    </a:cubicBezTo>
                    <a:cubicBezTo>
                      <a:pt x="667" y="835"/>
                      <a:pt x="834" y="634"/>
                      <a:pt x="834" y="401"/>
                    </a:cubicBezTo>
                    <a:cubicBezTo>
                      <a:pt x="834" y="167"/>
                      <a:pt x="667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6"/>
              <p:cNvSpPr/>
              <p:nvPr/>
            </p:nvSpPr>
            <p:spPr>
              <a:xfrm>
                <a:off x="5244615" y="3603661"/>
                <a:ext cx="3004463" cy="17385"/>
              </a:xfrm>
              <a:custGeom>
                <a:avLst/>
                <a:gdLst/>
                <a:ahLst/>
                <a:cxnLst/>
                <a:rect l="l" t="t" r="r" b="b"/>
                <a:pathLst>
                  <a:path w="155712" h="901" extrusionOk="0">
                    <a:moveTo>
                      <a:pt x="434" y="0"/>
                    </a:moveTo>
                    <a:cubicBezTo>
                      <a:pt x="200" y="0"/>
                      <a:pt x="0" y="200"/>
                      <a:pt x="0" y="467"/>
                    </a:cubicBezTo>
                    <a:cubicBezTo>
                      <a:pt x="0" y="701"/>
                      <a:pt x="200" y="901"/>
                      <a:pt x="434" y="901"/>
                    </a:cubicBezTo>
                    <a:lnTo>
                      <a:pt x="155278" y="901"/>
                    </a:lnTo>
                    <a:cubicBezTo>
                      <a:pt x="155511" y="901"/>
                      <a:pt x="155711" y="701"/>
                      <a:pt x="155711" y="467"/>
                    </a:cubicBezTo>
                    <a:cubicBezTo>
                      <a:pt x="155711" y="200"/>
                      <a:pt x="155511" y="0"/>
                      <a:pt x="155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0" name="Google Shape;1960;p56"/>
            <p:cNvSpPr/>
            <p:nvPr/>
          </p:nvSpPr>
          <p:spPr>
            <a:xfrm>
              <a:off x="5250638" y="1371475"/>
              <a:ext cx="3004463" cy="1813113"/>
            </a:xfrm>
            <a:custGeom>
              <a:avLst/>
              <a:gdLst/>
              <a:ahLst/>
              <a:cxnLst/>
              <a:rect l="l" t="t" r="r" b="b"/>
              <a:pathLst>
                <a:path w="155712" h="93968" extrusionOk="0">
                  <a:moveTo>
                    <a:pt x="0" y="0"/>
                  </a:moveTo>
                  <a:lnTo>
                    <a:pt x="0" y="93968"/>
                  </a:lnTo>
                  <a:lnTo>
                    <a:pt x="155711" y="93968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F1F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61" name="Google Shape;1961;p56"/>
          <p:cNvPicPr preferRelativeResize="0"/>
          <p:nvPr/>
        </p:nvPicPr>
        <p:blipFill>
          <a:blip r:embed="rId4"/>
          <a:srcRect t="5381" b="5381"/>
          <a:stretch/>
        </p:blipFill>
        <p:spPr>
          <a:xfrm>
            <a:off x="271079" y="2241750"/>
            <a:ext cx="3243720" cy="1929738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62" name="Google Shape;1962;p56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2743950" y="990123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3" name="Google Shape;1963;p56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3168709" y="47759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4" name="Google Shape;1964;p56"/>
          <p:cNvGrpSpPr/>
          <p:nvPr/>
        </p:nvGrpSpPr>
        <p:grpSpPr>
          <a:xfrm>
            <a:off x="-41156" y="3740556"/>
            <a:ext cx="76825" cy="76800"/>
            <a:chOff x="3104875" y="1099400"/>
            <a:chExt cx="76825" cy="76800"/>
          </a:xfrm>
        </p:grpSpPr>
        <p:sp>
          <p:nvSpPr>
            <p:cNvPr id="1965" name="Google Shape;1965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56"/>
          <p:cNvGrpSpPr/>
          <p:nvPr/>
        </p:nvGrpSpPr>
        <p:grpSpPr>
          <a:xfrm>
            <a:off x="7822250" y="4793775"/>
            <a:ext cx="76825" cy="76800"/>
            <a:chOff x="3104875" y="1099400"/>
            <a:chExt cx="76825" cy="76800"/>
          </a:xfrm>
        </p:grpSpPr>
        <p:sp>
          <p:nvSpPr>
            <p:cNvPr id="1971" name="Google Shape;1971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Demo</a:t>
            </a:r>
            <a:r>
              <a:rPr lang="fr-FR" b="1" dirty="0"/>
              <a:t> Version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1615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8" name="Google Shape;1408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09" name="Google Shape;140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" name="Google Shape;1417;p41"/>
          <p:cNvSpPr txBox="1">
            <a:spLocks noGrp="1"/>
          </p:cNvSpPr>
          <p:nvPr>
            <p:ph type="title"/>
          </p:nvPr>
        </p:nvSpPr>
        <p:spPr>
          <a:xfrm>
            <a:off x="471525" y="1307100"/>
            <a:ext cx="820095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0" dirty="0"/>
              <a:t>LIVE </a:t>
            </a:r>
            <a:r>
              <a:rPr lang="fr-FR" sz="8000" dirty="0" err="1">
                <a:latin typeface="Montserrat"/>
                <a:ea typeface="Montserrat"/>
                <a:cs typeface="Montserrat"/>
                <a:sym typeface="Montserrat"/>
              </a:rPr>
              <a:t>Demonstration</a:t>
            </a:r>
            <a:endParaRPr lang="fr-FR" sz="8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/>
              <a:t>Conclusion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4206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9" name="Google Shape;1889;p54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3189503">
            <a:off x="3643311" y="102165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0" name="Google Shape;1890;p54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-211410" y="25463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1" name="Google Shape;1891;p54"/>
          <p:cNvGrpSpPr/>
          <p:nvPr/>
        </p:nvGrpSpPr>
        <p:grpSpPr>
          <a:xfrm>
            <a:off x="372438" y="1666875"/>
            <a:ext cx="3800100" cy="2456400"/>
            <a:chOff x="1054175" y="1473875"/>
            <a:chExt cx="3800100" cy="2456400"/>
          </a:xfrm>
        </p:grpSpPr>
        <p:sp>
          <p:nvSpPr>
            <p:cNvPr id="1892" name="Google Shape;1892;p54"/>
            <p:cNvSpPr/>
            <p:nvPr/>
          </p:nvSpPr>
          <p:spPr>
            <a:xfrm>
              <a:off x="1155875" y="1473875"/>
              <a:ext cx="3596700" cy="2235900"/>
            </a:xfrm>
            <a:prstGeom prst="round2SameRect">
              <a:avLst>
                <a:gd name="adj1" fmla="val 13298"/>
                <a:gd name="adj2" fmla="val 0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4"/>
            <p:cNvSpPr/>
            <p:nvPr/>
          </p:nvSpPr>
          <p:spPr>
            <a:xfrm>
              <a:off x="1054175" y="3709775"/>
              <a:ext cx="3800100" cy="220500"/>
            </a:xfrm>
            <a:prstGeom prst="roundRect">
              <a:avLst>
                <a:gd name="adj" fmla="val 16667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4"/>
            <p:cNvSpPr/>
            <p:nvPr/>
          </p:nvSpPr>
          <p:spPr>
            <a:xfrm>
              <a:off x="2718575" y="3709775"/>
              <a:ext cx="471300" cy="76800"/>
            </a:xfrm>
            <a:prstGeom prst="roundRect">
              <a:avLst>
                <a:gd name="adj" fmla="val 16667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4"/>
            <p:cNvSpPr/>
            <p:nvPr/>
          </p:nvSpPr>
          <p:spPr>
            <a:xfrm>
              <a:off x="2888975" y="1552825"/>
              <a:ext cx="130500" cy="130500"/>
            </a:xfrm>
            <a:prstGeom prst="ellipse">
              <a:avLst/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6" name="Google Shape;1896;p54"/>
          <p:cNvSpPr txBox="1">
            <a:spLocks noGrp="1"/>
          </p:cNvSpPr>
          <p:nvPr>
            <p:ph type="title"/>
          </p:nvPr>
        </p:nvSpPr>
        <p:spPr>
          <a:xfrm>
            <a:off x="-3600" y="286124"/>
            <a:ext cx="6520034" cy="732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fr-FR" b="1" dirty="0"/>
              <a:t>Conclusion</a:t>
            </a:r>
          </a:p>
        </p:txBody>
      </p:sp>
      <p:sp>
        <p:nvSpPr>
          <p:cNvPr id="1897" name="Google Shape;1897;p54"/>
          <p:cNvSpPr txBox="1">
            <a:spLocks noGrp="1"/>
          </p:cNvSpPr>
          <p:nvPr>
            <p:ph type="subTitle" idx="1"/>
          </p:nvPr>
        </p:nvSpPr>
        <p:spPr>
          <a:xfrm>
            <a:off x="3974895" y="1659648"/>
            <a:ext cx="4858228" cy="28469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/>
              <a:t>Summary</a:t>
            </a:r>
            <a:r>
              <a:rPr lang="en-US" sz="1800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Multimodal AI combines different types of data to create smarter and more capable systems.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Sign Language Recognition is a great example of how this technology can make a meaningful impact on accessibility.</a:t>
            </a:r>
          </a:p>
        </p:txBody>
      </p:sp>
      <p:grpSp>
        <p:nvGrpSpPr>
          <p:cNvPr id="1898" name="Google Shape;1898;p54"/>
          <p:cNvGrpSpPr/>
          <p:nvPr/>
        </p:nvGrpSpPr>
        <p:grpSpPr>
          <a:xfrm>
            <a:off x="1279630" y="4485800"/>
            <a:ext cx="76825" cy="76800"/>
            <a:chOff x="3104875" y="1099400"/>
            <a:chExt cx="76825" cy="76800"/>
          </a:xfrm>
        </p:grpSpPr>
        <p:sp>
          <p:nvSpPr>
            <p:cNvPr id="1899" name="Google Shape;1899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" name="Google Shape;1901;p54"/>
          <p:cNvGrpSpPr/>
          <p:nvPr/>
        </p:nvGrpSpPr>
        <p:grpSpPr>
          <a:xfrm>
            <a:off x="5217975" y="1028400"/>
            <a:ext cx="76825" cy="76800"/>
            <a:chOff x="3104875" y="1099400"/>
            <a:chExt cx="76825" cy="76800"/>
          </a:xfrm>
        </p:grpSpPr>
        <p:sp>
          <p:nvSpPr>
            <p:cNvPr id="1902" name="Google Shape;1902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54"/>
          <p:cNvGrpSpPr/>
          <p:nvPr/>
        </p:nvGrpSpPr>
        <p:grpSpPr>
          <a:xfrm>
            <a:off x="8058650" y="4046475"/>
            <a:ext cx="76825" cy="76800"/>
            <a:chOff x="3104875" y="1099400"/>
            <a:chExt cx="76825" cy="76800"/>
          </a:xfrm>
        </p:grpSpPr>
        <p:sp>
          <p:nvSpPr>
            <p:cNvPr id="1905" name="Google Shape;1905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07" name="Google Shape;1907;p54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6764937" y="37899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8" name="Google Shape;1908;p54"/>
          <p:cNvPicPr preferRelativeResize="0"/>
          <p:nvPr/>
        </p:nvPicPr>
        <p:blipFill>
          <a:blip r:embed="rId6"/>
          <a:srcRect l="2723" r="2723"/>
          <a:stretch/>
        </p:blipFill>
        <p:spPr>
          <a:xfrm>
            <a:off x="650688" y="1963149"/>
            <a:ext cx="3243600" cy="1929600"/>
          </a:xfrm>
          <a:prstGeom prst="round2SameRect">
            <a:avLst>
              <a:gd name="adj1" fmla="val 9764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09" name="Google Shape;1909;p54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8788535">
            <a:off x="3786331" y="3738437"/>
            <a:ext cx="917219" cy="866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8" name="Google Shape;1408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09" name="Google Shape;140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" name="Google Shape;1417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8000" dirty="0"/>
              <a:t>Questions</a:t>
            </a:r>
            <a:br>
              <a:rPr lang="fr-FR" sz="8000" dirty="0"/>
            </a:br>
            <a:r>
              <a:rPr lang="fr-FR" sz="2000" dirty="0">
                <a:latin typeface="Montserrat"/>
                <a:ea typeface="Montserrat"/>
                <a:cs typeface="Montserrat"/>
                <a:sym typeface="Montserrat"/>
              </a:rPr>
              <a:t>&amp;</a:t>
            </a:r>
            <a:br>
              <a:rPr lang="fr-FR" sz="80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0" dirty="0">
                <a:latin typeface="Montserrat"/>
                <a:ea typeface="Montserrat"/>
                <a:cs typeface="Montserrat"/>
                <a:sym typeface="Montserrat"/>
              </a:rPr>
              <a:t>Discussion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p63"/>
          <p:cNvSpPr txBox="1">
            <a:spLocks noGrp="1"/>
          </p:cNvSpPr>
          <p:nvPr>
            <p:ph type="title"/>
          </p:nvPr>
        </p:nvSpPr>
        <p:spPr>
          <a:xfrm>
            <a:off x="2280593" y="1255301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279" name="Google Shape;2279;p63"/>
          <p:cNvSpPr txBox="1">
            <a:spLocks noGrp="1"/>
          </p:cNvSpPr>
          <p:nvPr>
            <p:ph type="subTitle" idx="1"/>
          </p:nvPr>
        </p:nvSpPr>
        <p:spPr>
          <a:xfrm>
            <a:off x="2280593" y="234012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DO YOU HAVE ANY QUESTIONS?</a:t>
            </a:r>
            <a:endParaRPr b="1" dirty="0">
              <a:solidFill>
                <a:schemeClr val="dk2"/>
              </a:solidFill>
            </a:endParaRPr>
          </a:p>
        </p:txBody>
      </p:sp>
      <p:pic>
        <p:nvPicPr>
          <p:cNvPr id="2294" name="Google Shape;2294;p6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5" name="Google Shape;2295;p6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6" name="Google Shape;2296;p6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7" name="Google Shape;2297;p6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8" name="Google Shape;2298;p63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9" name="Google Shape;2299;p63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2300" name="Google Shape;2300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63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2303" name="Google Shape;2303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" name="Google Shape;2305;p63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2306" name="Google Shape;2306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1BCA134-87E2-0ACC-5CAD-CD633F35881B}"/>
              </a:ext>
            </a:extLst>
          </p:cNvPr>
          <p:cNvSpPr/>
          <p:nvPr/>
        </p:nvSpPr>
        <p:spPr>
          <a:xfrm>
            <a:off x="1981200" y="3502951"/>
            <a:ext cx="5194299" cy="921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75" name="Google Shape;1275;p37"/>
          <p:cNvSpPr txBox="1">
            <a:spLocks noGrp="1"/>
          </p:cNvSpPr>
          <p:nvPr>
            <p:ph type="title" idx="2"/>
          </p:nvPr>
        </p:nvSpPr>
        <p:spPr>
          <a:xfrm>
            <a:off x="890575" y="116760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3"/>
          </p:nvPr>
        </p:nvSpPr>
        <p:spPr>
          <a:xfrm>
            <a:off x="1708460" y="1241893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5"/>
          </p:nvPr>
        </p:nvSpPr>
        <p:spPr>
          <a:xfrm>
            <a:off x="890575" y="180068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6"/>
          </p:nvPr>
        </p:nvSpPr>
        <p:spPr>
          <a:xfrm>
            <a:off x="1708460" y="180068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8"/>
          </p:nvPr>
        </p:nvSpPr>
        <p:spPr>
          <a:xfrm>
            <a:off x="890575" y="243377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9"/>
          </p:nvPr>
        </p:nvSpPr>
        <p:spPr>
          <a:xfrm>
            <a:off x="1708460" y="2433770"/>
            <a:ext cx="540384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Key Components of Multimodal AI</a:t>
            </a:r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14"/>
          </p:nvPr>
        </p:nvSpPr>
        <p:spPr>
          <a:xfrm>
            <a:off x="890575" y="306685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5"/>
          </p:nvPr>
        </p:nvSpPr>
        <p:spPr>
          <a:xfrm>
            <a:off x="1708460" y="3084770"/>
            <a:ext cx="5337111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Applications of Multimodal AI</a:t>
            </a:r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7"/>
          </p:nvPr>
        </p:nvSpPr>
        <p:spPr>
          <a:xfrm>
            <a:off x="890575" y="369994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8"/>
          </p:nvPr>
        </p:nvSpPr>
        <p:spPr>
          <a:xfrm>
            <a:off x="1708460" y="3683665"/>
            <a:ext cx="7189356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Popular</a:t>
            </a:r>
            <a:r>
              <a:rPr lang="fr-FR" b="1" dirty="0"/>
              <a:t> Multimodal </a:t>
            </a:r>
            <a:r>
              <a:rPr lang="fr-FR" b="1" dirty="0" err="1"/>
              <a:t>Models</a:t>
            </a:r>
            <a:endParaRPr lang="fr-FR" dirty="0">
              <a:effectLst/>
            </a:endParaRPr>
          </a:p>
        </p:txBody>
      </p:sp>
      <p:grpSp>
        <p:nvGrpSpPr>
          <p:cNvPr id="1289" name="Google Shape;1289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0" name="Google Shape;1290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75" name="Google Shape;1275;p37"/>
          <p:cNvSpPr txBox="1">
            <a:spLocks noGrp="1"/>
          </p:cNvSpPr>
          <p:nvPr>
            <p:ph type="title" idx="2"/>
          </p:nvPr>
        </p:nvSpPr>
        <p:spPr>
          <a:xfrm>
            <a:off x="1052191" y="202926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3"/>
          </p:nvPr>
        </p:nvSpPr>
        <p:spPr>
          <a:xfrm>
            <a:off x="1870076" y="2022743"/>
            <a:ext cx="6769832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600" b="1" dirty="0"/>
              <a:t>Sign Language Recognition: A Multimodal AI Application</a:t>
            </a:r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5"/>
          </p:nvPr>
        </p:nvSpPr>
        <p:spPr>
          <a:xfrm>
            <a:off x="1052191" y="2662347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6"/>
          </p:nvPr>
        </p:nvSpPr>
        <p:spPr>
          <a:xfrm>
            <a:off x="1870076" y="2662347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Project </a:t>
            </a:r>
            <a:r>
              <a:rPr lang="fr-FR" b="1" dirty="0" err="1"/>
              <a:t>Overview</a:t>
            </a:r>
            <a:endParaRPr lang="fr-FR" b="1"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8"/>
          </p:nvPr>
        </p:nvSpPr>
        <p:spPr>
          <a:xfrm>
            <a:off x="1052191" y="329543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9"/>
          </p:nvPr>
        </p:nvSpPr>
        <p:spPr>
          <a:xfrm>
            <a:off x="1870076" y="3295432"/>
            <a:ext cx="540384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Demo</a:t>
            </a:r>
            <a:endParaRPr lang="fr-FR" b="1"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14"/>
          </p:nvPr>
        </p:nvSpPr>
        <p:spPr>
          <a:xfrm>
            <a:off x="1052191" y="392887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5"/>
          </p:nvPr>
        </p:nvSpPr>
        <p:spPr>
          <a:xfrm>
            <a:off x="1870076" y="3946432"/>
            <a:ext cx="5337111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Conclusion</a:t>
            </a:r>
          </a:p>
        </p:txBody>
      </p:sp>
      <p:grpSp>
        <p:nvGrpSpPr>
          <p:cNvPr id="1289" name="Google Shape;1289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0" name="Google Shape;1290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87;p37">
            <a:extLst>
              <a:ext uri="{FF2B5EF4-FFF2-40B4-BE49-F238E27FC236}">
                <a16:creationId xmlns:a16="http://schemas.microsoft.com/office/drawing/2014/main" id="{BF90A303-E748-70C4-F825-2305C7658AB1}"/>
              </a:ext>
            </a:extLst>
          </p:cNvPr>
          <p:cNvSpPr txBox="1">
            <a:spLocks/>
          </p:cNvSpPr>
          <p:nvPr/>
        </p:nvSpPr>
        <p:spPr>
          <a:xfrm>
            <a:off x="1052191" y="1393300"/>
            <a:ext cx="916192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7" name="Google Shape;1288;p37">
            <a:extLst>
              <a:ext uri="{FF2B5EF4-FFF2-40B4-BE49-F238E27FC236}">
                <a16:creationId xmlns:a16="http://schemas.microsoft.com/office/drawing/2014/main" id="{5CC44382-18A8-03FE-50C5-66A90F5D0E8A}"/>
              </a:ext>
            </a:extLst>
          </p:cNvPr>
          <p:cNvSpPr txBox="1">
            <a:spLocks/>
          </p:cNvSpPr>
          <p:nvPr/>
        </p:nvSpPr>
        <p:spPr>
          <a:xfrm>
            <a:off x="1896631" y="1419783"/>
            <a:ext cx="674327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fr-FR" sz="1600" b="1" dirty="0"/>
              <a:t>Challenges in Multimodal AI</a:t>
            </a:r>
          </a:p>
        </p:txBody>
      </p:sp>
    </p:spTree>
    <p:extLst>
      <p:ext uri="{BB962C8B-B14F-4D97-AF65-F5344CB8AC3E}">
        <p14:creationId xmlns:p14="http://schemas.microsoft.com/office/powerpoint/2010/main" val="73034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66569" y="1303797"/>
            <a:ext cx="6527278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i="1" dirty="0"/>
              <a:t>Definition</a:t>
            </a:r>
            <a:r>
              <a:rPr lang="en-US" i="1" dirty="0"/>
              <a:t>: </a:t>
            </a:r>
            <a:r>
              <a:rPr lang="en-US" dirty="0"/>
              <a:t>Multimodal AI integrates data from multiple modalities (e.g., text, images, audio, video) to achieve a task.</a:t>
            </a:r>
          </a:p>
          <a:p>
            <a:pPr marL="139700" indent="0">
              <a:buNone/>
            </a:pPr>
            <a:r>
              <a:rPr lang="en-US" b="1" i="1" dirty="0"/>
              <a:t>Key Idea</a:t>
            </a:r>
            <a:r>
              <a:rPr lang="en-US" i="1" dirty="0"/>
              <a:t>: </a:t>
            </a:r>
            <a:r>
              <a:rPr lang="en-US" dirty="0"/>
              <a:t>It combines the strengths of different types of data to create smarter, more capable systems.</a:t>
            </a:r>
          </a:p>
          <a:p>
            <a:pPr marL="139700" indent="0">
              <a:buNone/>
            </a:pPr>
            <a:r>
              <a:rPr lang="en-US" b="1" i="1" dirty="0"/>
              <a:t>Why It Matters</a:t>
            </a:r>
            <a:r>
              <a:rPr lang="en-US" i="1" dirty="0"/>
              <a:t>:</a:t>
            </a:r>
          </a:p>
          <a:p>
            <a:r>
              <a:rPr lang="en-US" dirty="0"/>
              <a:t>Single sources of data can be limited or incomplete. Multimodal AI fills in the gaps.</a:t>
            </a:r>
          </a:p>
          <a:p>
            <a:r>
              <a:rPr lang="en-US" dirty="0"/>
              <a:t>It provides richer insights by understanding how different data types relate to each other.</a:t>
            </a:r>
          </a:p>
          <a:p>
            <a:pPr marL="139700" indent="0">
              <a:buNone/>
            </a:pPr>
            <a:r>
              <a:rPr lang="en-US" b="1" i="1" dirty="0"/>
              <a:t>Examples</a:t>
            </a:r>
            <a:r>
              <a:rPr lang="en-US" i="1" dirty="0"/>
              <a:t>:</a:t>
            </a:r>
          </a:p>
          <a:p>
            <a:r>
              <a:rPr lang="en-US" b="1" dirty="0"/>
              <a:t>Text + Images: </a:t>
            </a:r>
            <a:r>
              <a:rPr lang="en-US" dirty="0"/>
              <a:t>Generating captions for pictures.</a:t>
            </a:r>
          </a:p>
          <a:p>
            <a:r>
              <a:rPr lang="en-US" b="1" dirty="0"/>
              <a:t>Audio + Video: </a:t>
            </a:r>
            <a:r>
              <a:rPr lang="en-US" dirty="0"/>
              <a:t>Recognizing speech with lip-reading support.</a:t>
            </a:r>
          </a:p>
          <a:p>
            <a:r>
              <a:rPr lang="en-US" b="1" dirty="0"/>
              <a:t>Sensors + Visuals: </a:t>
            </a:r>
            <a:r>
              <a:rPr lang="en-US" dirty="0"/>
              <a:t>Combining LIDAR and camera feeds for autonomous cars.</a:t>
            </a:r>
          </a:p>
          <a:p>
            <a:pPr marL="139700" indent="0">
              <a:buNone/>
            </a:pPr>
            <a:endParaRPr lang="en-US" dirty="0"/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329678" y="2793215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428183" y="4437915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6480807" y="1124745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7743128" y="0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392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108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66569" y="1303797"/>
            <a:ext cx="6527278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Enhanced Understanding</a:t>
            </a:r>
            <a:r>
              <a:rPr lang="en-US" dirty="0"/>
              <a:t>: By using different data types together, it captures more complete information about the world.</a:t>
            </a:r>
          </a:p>
          <a:p>
            <a:pPr marL="139700" indent="0">
              <a:buNone/>
            </a:pPr>
            <a:r>
              <a:rPr lang="en-US" b="1" dirty="0"/>
              <a:t>Improved Reliability</a:t>
            </a:r>
            <a:r>
              <a:rPr lang="en-US" dirty="0"/>
              <a:t>: If one data type is unclear or noisy, the others can fill in the blanks.</a:t>
            </a:r>
          </a:p>
          <a:p>
            <a:pPr marL="139700" indent="0">
              <a:buNone/>
            </a:pPr>
            <a:r>
              <a:rPr lang="en-US" b="1" dirty="0"/>
              <a:t>Real-Life Applications</a:t>
            </a:r>
            <a:r>
              <a:rPr lang="en-US" dirty="0"/>
              <a:t>: Many challenges in AI, like speech translation or gesture recognition, require more than one type of input.</a:t>
            </a:r>
          </a:p>
          <a:p>
            <a:pPr marL="139700" indent="0">
              <a:buNone/>
            </a:pPr>
            <a:r>
              <a:rPr lang="en-US" b="1" dirty="0"/>
              <a:t>Richer Interactions</a:t>
            </a:r>
            <a:r>
              <a:rPr lang="en-US" dirty="0"/>
              <a:t>: Systems like virtual assistants become more interactive by using both speech and facial cues.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b="1" dirty="0"/>
              <a:t>Examples in Action</a:t>
            </a:r>
            <a:r>
              <a:rPr lang="en-US" dirty="0"/>
              <a:t>:</a:t>
            </a:r>
          </a:p>
          <a:p>
            <a:r>
              <a:rPr lang="en-US" b="1" dirty="0"/>
              <a:t>Healthcare: </a:t>
            </a:r>
            <a:r>
              <a:rPr lang="en-US" dirty="0"/>
              <a:t>Combining medical history with imaging for better diagnostics.</a:t>
            </a:r>
          </a:p>
          <a:p>
            <a:r>
              <a:rPr lang="en-US" b="1" dirty="0"/>
              <a:t>Entertainment: </a:t>
            </a:r>
            <a:r>
              <a:rPr lang="en-US" dirty="0"/>
              <a:t>Synchronizing character animation with voice input for realistic avatars.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329678" y="2793215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428183" y="4437915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6480807" y="1124745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7743128" y="0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888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666458"/>
            <a:ext cx="665901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Key Components of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5835407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032138"/>
      </a:lt1>
      <a:dk2>
        <a:srgbClr val="6995D9"/>
      </a:dk2>
      <a:lt2>
        <a:srgbClr val="002E8A"/>
      </a:lt2>
      <a:accent1>
        <a:srgbClr val="00FB87"/>
      </a:accent1>
      <a:accent2>
        <a:srgbClr val="00CCA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1189</Words>
  <Application>Microsoft Office PowerPoint</Application>
  <PresentationFormat>On-screen Show (16:9)</PresentationFormat>
  <Paragraphs>182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Montserrat Black</vt:lpstr>
      <vt:lpstr>Bebas Neue</vt:lpstr>
      <vt:lpstr>Wingdings</vt:lpstr>
      <vt:lpstr>Arial</vt:lpstr>
      <vt:lpstr>Anaheim</vt:lpstr>
      <vt:lpstr>Montserrat</vt:lpstr>
      <vt:lpstr>Artificial Intelligence (AI) Technology Consulting by Slidesgo</vt:lpstr>
      <vt:lpstr>MultiModel ARTIFICIAL INTELLIGENCE (AI) English Class</vt:lpstr>
      <vt:lpstr>Presented By</vt:lpstr>
      <vt:lpstr>TABLE OF CONTENTS</vt:lpstr>
      <vt:lpstr>TABLE OF CONTENTS</vt:lpstr>
      <vt:lpstr>01</vt:lpstr>
      <vt:lpstr>What is Multimodal AI?</vt:lpstr>
      <vt:lpstr>02</vt:lpstr>
      <vt:lpstr>Why Multimodal AI?</vt:lpstr>
      <vt:lpstr>03</vt:lpstr>
      <vt:lpstr>Key Components of Multimodal AI</vt:lpstr>
      <vt:lpstr>04</vt:lpstr>
      <vt:lpstr>Applications of Multimodal AI</vt:lpstr>
      <vt:lpstr>Applications of Multimodal AI</vt:lpstr>
      <vt:lpstr>05</vt:lpstr>
      <vt:lpstr>Popular Multimodal Models</vt:lpstr>
      <vt:lpstr>06</vt:lpstr>
      <vt:lpstr>WHAT ARE WE WORKING ON?</vt:lpstr>
      <vt:lpstr>OUR ASPIRATIONS</vt:lpstr>
      <vt:lpstr>07</vt:lpstr>
      <vt:lpstr>Sign Language Recognition: A Multimodal AI Application Example</vt:lpstr>
      <vt:lpstr>08</vt:lpstr>
      <vt:lpstr>Sign Language Recognition: A Multimodal AI Application Example</vt:lpstr>
      <vt:lpstr>09</vt:lpstr>
      <vt:lpstr>LIVE Demonstration</vt:lpstr>
      <vt:lpstr>09</vt:lpstr>
      <vt:lpstr>Conclusion</vt:lpstr>
      <vt:lpstr>Questions &amp; Discussion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Karim Karim</cp:lastModifiedBy>
  <cp:revision>6</cp:revision>
  <dcterms:modified xsi:type="dcterms:W3CDTF">2026-02-25T10:12:02Z</dcterms:modified>
</cp:coreProperties>
</file>